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98" r:id="rId5"/>
    <p:sldId id="300" r:id="rId6"/>
    <p:sldId id="287" r:id="rId7"/>
    <p:sldId id="299" r:id="rId8"/>
    <p:sldId id="315" r:id="rId9"/>
    <p:sldId id="318" r:id="rId10"/>
    <p:sldId id="314" r:id="rId11"/>
    <p:sldId id="301" r:id="rId12"/>
    <p:sldId id="317" r:id="rId13"/>
    <p:sldId id="316" r:id="rId14"/>
    <p:sldId id="303" r:id="rId15"/>
    <p:sldId id="313" r:id="rId16"/>
    <p:sldId id="319" r:id="rId17"/>
    <p:sldId id="323" r:id="rId18"/>
    <p:sldId id="322" r:id="rId19"/>
    <p:sldId id="321" r:id="rId20"/>
    <p:sldId id="320" r:id="rId21"/>
    <p:sldId id="306" r:id="rId22"/>
    <p:sldId id="312" r:id="rId23"/>
    <p:sldId id="311" r:id="rId24"/>
    <p:sldId id="285" r:id="rId25"/>
    <p:sldId id="310" r:id="rId26"/>
    <p:sldId id="260" r:id="rId27"/>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24D700-BCD5-47C1-AB63-87B81C4C04B4}">
          <p14:sldIdLst>
            <p14:sldId id="298"/>
            <p14:sldId id="300"/>
            <p14:sldId id="287"/>
            <p14:sldId id="299"/>
            <p14:sldId id="315"/>
            <p14:sldId id="318"/>
            <p14:sldId id="314"/>
            <p14:sldId id="301"/>
            <p14:sldId id="317"/>
            <p14:sldId id="316"/>
            <p14:sldId id="303"/>
            <p14:sldId id="313"/>
            <p14:sldId id="319"/>
            <p14:sldId id="323"/>
            <p14:sldId id="322"/>
            <p14:sldId id="321"/>
            <p14:sldId id="320"/>
            <p14:sldId id="306"/>
            <p14:sldId id="312"/>
            <p14:sldId id="311"/>
            <p14:sldId id="285"/>
            <p14:sldId id="310"/>
          </p14:sldIdLst>
        </p14:section>
        <p14:section name="Appendix" id="{F602512F-A235-45EA-99A6-D001B529D032}">
          <p14:sldIdLst>
            <p14:sldId id="2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1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69"/>
    <p:restoredTop sz="96327"/>
  </p:normalViewPr>
  <p:slideViewPr>
    <p:cSldViewPr snapToGrid="0" snapToObjects="1">
      <p:cViewPr varScale="1">
        <p:scale>
          <a:sx n="109" d="100"/>
          <a:sy n="109" d="100"/>
        </p:scale>
        <p:origin x="19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4431D-B343-48BB-9FDA-2CDD38E7F54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3625205-C31D-4823-AFB2-4F6914D706AA}">
      <dgm:prSet/>
      <dgm:spPr>
        <a:ln>
          <a:solidFill>
            <a:schemeClr val="accent1"/>
          </a:solidFill>
        </a:ln>
      </dgm:spPr>
      <dgm:t>
        <a:bodyPr/>
        <a:lstStyle/>
        <a:p>
          <a:r>
            <a:rPr lang="en-US" b="1" dirty="0"/>
            <a:t>Strong Positive Correlations with </a:t>
          </a:r>
          <a:r>
            <a:rPr lang="en-US" b="1" dirty="0" err="1"/>
            <a:t>Diabetes_Binary</a:t>
          </a:r>
          <a:r>
            <a:rPr lang="en-US" b="1" dirty="0"/>
            <a:t>:</a:t>
          </a:r>
          <a:endParaRPr lang="en-US" dirty="0"/>
        </a:p>
      </dgm:t>
    </dgm:pt>
    <dgm:pt modelId="{5740321E-497D-4E24-B94A-7BEFF823C36B}" type="parTrans" cxnId="{BD55B4BB-CE18-470E-A6EA-EEF347B3B283}">
      <dgm:prSet/>
      <dgm:spPr/>
      <dgm:t>
        <a:bodyPr/>
        <a:lstStyle/>
        <a:p>
          <a:endParaRPr lang="en-US"/>
        </a:p>
      </dgm:t>
    </dgm:pt>
    <dgm:pt modelId="{9BDFDA9F-F1A1-4750-BD46-CCB3C9812C95}" type="sibTrans" cxnId="{BD55B4BB-CE18-470E-A6EA-EEF347B3B283}">
      <dgm:prSet/>
      <dgm:spPr/>
      <dgm:t>
        <a:bodyPr/>
        <a:lstStyle/>
        <a:p>
          <a:endParaRPr lang="en-US"/>
        </a:p>
      </dgm:t>
    </dgm:pt>
    <dgm:pt modelId="{837F6D45-BD20-464A-B3E6-C8BBB6B98FF6}">
      <dgm:prSet/>
      <dgm:spPr/>
      <dgm:t>
        <a:bodyPr/>
        <a:lstStyle/>
        <a:p>
          <a:r>
            <a:rPr lang="en-US" b="1" dirty="0">
              <a:latin typeface="Times New Roman" panose="02020603050405020304" pitchFamily="18" charset="0"/>
              <a:cs typeface="Times New Roman" panose="02020603050405020304" pitchFamily="18" charset="0"/>
            </a:rPr>
            <a:t>BMI:</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0.29</a:t>
          </a:r>
          <a:r>
            <a:rPr lang="en-US" dirty="0">
              <a:latin typeface="Times New Roman" panose="02020603050405020304" pitchFamily="18" charset="0"/>
              <a:cs typeface="Times New Roman" panose="02020603050405020304" pitchFamily="18" charset="0"/>
            </a:rPr>
            <a:t> - A strong positive correlation indicates that the risk of diabetes increases significantly with increase in BMI.</a:t>
          </a:r>
        </a:p>
      </dgm:t>
    </dgm:pt>
    <dgm:pt modelId="{E7C734BB-76EB-40AF-9D96-97F255E8C10A}" type="parTrans" cxnId="{0537A4B1-2228-4E21-AFAA-ADF24669D092}">
      <dgm:prSet/>
      <dgm:spPr/>
      <dgm:t>
        <a:bodyPr/>
        <a:lstStyle/>
        <a:p>
          <a:endParaRPr lang="en-US"/>
        </a:p>
      </dgm:t>
    </dgm:pt>
    <dgm:pt modelId="{1C730F4D-5E68-4644-83FA-07221B305AB7}" type="sibTrans" cxnId="{0537A4B1-2228-4E21-AFAA-ADF24669D092}">
      <dgm:prSet/>
      <dgm:spPr/>
      <dgm:t>
        <a:bodyPr/>
        <a:lstStyle/>
        <a:p>
          <a:endParaRPr lang="en-US"/>
        </a:p>
      </dgm:t>
    </dgm:pt>
    <dgm:pt modelId="{9E3A876B-95CA-4D1C-B546-34CD00A2EE7A}">
      <dgm:prSet/>
      <dgm:spPr/>
      <dgm:t>
        <a:bodyPr/>
        <a:lstStyle/>
        <a:p>
          <a:r>
            <a:rPr lang="en-US" b="1" dirty="0" err="1">
              <a:latin typeface="Times New Roman" panose="02020603050405020304" pitchFamily="18" charset="0"/>
              <a:cs typeface="Times New Roman" panose="02020603050405020304" pitchFamily="18" charset="0"/>
            </a:rPr>
            <a:t>HighBP</a:t>
          </a:r>
          <a:r>
            <a:rPr lang="en-US" b="1" dirty="0">
              <a:latin typeface="Times New Roman" panose="02020603050405020304" pitchFamily="18" charset="0"/>
              <a:cs typeface="Times New Roman" panose="02020603050405020304" pitchFamily="18" charset="0"/>
            </a:rPr>
            <a:t> (High Blood Pressure):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0.37</a:t>
          </a:r>
          <a:r>
            <a:rPr lang="en-US" dirty="0">
              <a:latin typeface="Times New Roman" panose="02020603050405020304" pitchFamily="18" charset="0"/>
              <a:cs typeface="Times New Roman" panose="02020603050405020304" pitchFamily="18" charset="0"/>
            </a:rPr>
            <a:t> - A very strong positive correlation indicates a strong association between high blood pressure and diabetes.</a:t>
          </a:r>
        </a:p>
      </dgm:t>
    </dgm:pt>
    <dgm:pt modelId="{BEBB73B1-6F06-4048-B9D5-9A72628B03AB}" type="parTrans" cxnId="{C571569A-6071-4C09-9C7C-F42E9627EFB8}">
      <dgm:prSet/>
      <dgm:spPr/>
      <dgm:t>
        <a:bodyPr/>
        <a:lstStyle/>
        <a:p>
          <a:endParaRPr lang="en-US"/>
        </a:p>
      </dgm:t>
    </dgm:pt>
    <dgm:pt modelId="{A4D16C57-09A5-4278-A84D-320396593EC8}" type="sibTrans" cxnId="{C571569A-6071-4C09-9C7C-F42E9627EFB8}">
      <dgm:prSet/>
      <dgm:spPr/>
      <dgm:t>
        <a:bodyPr/>
        <a:lstStyle/>
        <a:p>
          <a:endParaRPr lang="en-US"/>
        </a:p>
      </dgm:t>
    </dgm:pt>
    <dgm:pt modelId="{705A8F1E-40EA-43D6-8E68-F52F47D50258}">
      <dgm:prSet/>
      <dgm:spPr/>
      <dgm:t>
        <a:bodyPr/>
        <a:lstStyle/>
        <a:p>
          <a:r>
            <a:rPr lang="en-US" b="1" dirty="0" err="1">
              <a:latin typeface="Times New Roman" panose="02020603050405020304" pitchFamily="18" charset="0"/>
              <a:cs typeface="Times New Roman" panose="02020603050405020304" pitchFamily="18" charset="0"/>
            </a:rPr>
            <a:t>HighChol</a:t>
          </a:r>
          <a:r>
            <a:rPr lang="en-US" b="1" dirty="0">
              <a:latin typeface="Times New Roman" panose="02020603050405020304" pitchFamily="18" charset="0"/>
              <a:cs typeface="Times New Roman" panose="02020603050405020304" pitchFamily="18" charset="0"/>
            </a:rPr>
            <a:t> (High Cholesterol):</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0.28</a:t>
          </a:r>
          <a:r>
            <a:rPr lang="en-US" dirty="0">
              <a:latin typeface="Times New Roman" panose="02020603050405020304" pitchFamily="18" charset="0"/>
              <a:cs typeface="Times New Roman" panose="02020603050405020304" pitchFamily="18" charset="0"/>
            </a:rPr>
            <a:t> - A moderate positive correlation suggests that high cholesterol is associated with an increased risk of diabetes.</a:t>
          </a:r>
        </a:p>
      </dgm:t>
    </dgm:pt>
    <dgm:pt modelId="{6C632D61-703E-4B34-A0F3-1DEBD35239C2}" type="parTrans" cxnId="{041C11E8-3517-49BD-A72B-8C8A28B1FB68}">
      <dgm:prSet/>
      <dgm:spPr/>
      <dgm:t>
        <a:bodyPr/>
        <a:lstStyle/>
        <a:p>
          <a:endParaRPr lang="en-US"/>
        </a:p>
      </dgm:t>
    </dgm:pt>
    <dgm:pt modelId="{BF4F2CF4-95D2-4321-A719-7D484AF8ECB6}" type="sibTrans" cxnId="{041C11E8-3517-49BD-A72B-8C8A28B1FB68}">
      <dgm:prSet/>
      <dgm:spPr/>
      <dgm:t>
        <a:bodyPr/>
        <a:lstStyle/>
        <a:p>
          <a:endParaRPr lang="en-US"/>
        </a:p>
      </dgm:t>
    </dgm:pt>
    <dgm:pt modelId="{130CD868-76C8-4BD1-9C46-44C6A1E28576}">
      <dgm:prSet/>
      <dgm:spPr/>
      <dgm:t>
        <a:bodyPr/>
        <a:lstStyle/>
        <a:p>
          <a:r>
            <a:rPr lang="en-US" b="1" dirty="0" err="1">
              <a:latin typeface="Times New Roman" panose="02020603050405020304" pitchFamily="18" charset="0"/>
              <a:cs typeface="Times New Roman" panose="02020603050405020304" pitchFamily="18" charset="0"/>
            </a:rPr>
            <a:t>GenHlth</a:t>
          </a:r>
          <a:r>
            <a:rPr lang="en-US" b="1" dirty="0">
              <a:latin typeface="Times New Roman" panose="02020603050405020304" pitchFamily="18" charset="0"/>
              <a:cs typeface="Times New Roman" panose="02020603050405020304" pitchFamily="18" charset="0"/>
            </a:rPr>
            <a:t> (General Health):</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0.40</a:t>
          </a:r>
          <a:r>
            <a:rPr lang="en-US" dirty="0">
              <a:latin typeface="Times New Roman" panose="02020603050405020304" pitchFamily="18" charset="0"/>
              <a:cs typeface="Times New Roman" panose="02020603050405020304" pitchFamily="18" charset="0"/>
            </a:rPr>
            <a:t> - A strong correlation indicates that individuals with better self-reported general health are less likely to have diabetes.</a:t>
          </a:r>
        </a:p>
      </dgm:t>
    </dgm:pt>
    <dgm:pt modelId="{098CA23F-D6AF-44AC-9E80-ED61DF49D8A6}" type="parTrans" cxnId="{45CF78AC-B192-479E-A785-976C26D81C73}">
      <dgm:prSet/>
      <dgm:spPr/>
      <dgm:t>
        <a:bodyPr/>
        <a:lstStyle/>
        <a:p>
          <a:endParaRPr lang="en-US"/>
        </a:p>
      </dgm:t>
    </dgm:pt>
    <dgm:pt modelId="{830B21DC-D0D1-42B7-88FB-8174ABCDD630}" type="sibTrans" cxnId="{45CF78AC-B192-479E-A785-976C26D81C73}">
      <dgm:prSet/>
      <dgm:spPr/>
      <dgm:t>
        <a:bodyPr/>
        <a:lstStyle/>
        <a:p>
          <a:endParaRPr lang="en-US"/>
        </a:p>
      </dgm:t>
    </dgm:pt>
    <dgm:pt modelId="{030DC683-5783-4EA0-AE16-1E2426D98685}">
      <dgm:prSet/>
      <dgm:spPr/>
      <dgm:t>
        <a:bodyPr/>
        <a:lstStyle/>
        <a:p>
          <a:r>
            <a:rPr lang="en-US" b="1" dirty="0"/>
            <a:t>Moderate Positive Correlations with </a:t>
          </a:r>
          <a:r>
            <a:rPr lang="en-US" b="1" dirty="0" err="1"/>
            <a:t>Diabetes_Binary</a:t>
          </a:r>
          <a:r>
            <a:rPr lang="en-US" b="1" dirty="0"/>
            <a:t>:</a:t>
          </a:r>
          <a:endParaRPr lang="en-US" dirty="0"/>
        </a:p>
      </dgm:t>
    </dgm:pt>
    <dgm:pt modelId="{2F5E4385-B50C-4CFB-8452-3F6E1B259D88}" type="parTrans" cxnId="{61EA8B10-0F25-4834-806F-1F6AC01ABB5F}">
      <dgm:prSet/>
      <dgm:spPr/>
      <dgm:t>
        <a:bodyPr/>
        <a:lstStyle/>
        <a:p>
          <a:endParaRPr lang="en-US"/>
        </a:p>
      </dgm:t>
    </dgm:pt>
    <dgm:pt modelId="{8C0E91E4-E68A-44C5-A334-B0BEDD2587A3}" type="sibTrans" cxnId="{61EA8B10-0F25-4834-806F-1F6AC01ABB5F}">
      <dgm:prSet/>
      <dgm:spPr/>
      <dgm:t>
        <a:bodyPr/>
        <a:lstStyle/>
        <a:p>
          <a:endParaRPr lang="en-US"/>
        </a:p>
      </dgm:t>
    </dgm:pt>
    <dgm:pt modelId="{D051FA57-9B80-46A1-BF1A-4611057F35AB}">
      <dgm:prSet/>
      <dgm:spPr/>
      <dgm:t>
        <a:bodyPr/>
        <a:lstStyle/>
        <a:p>
          <a:r>
            <a:rPr lang="en-US" b="1" dirty="0" err="1">
              <a:latin typeface="Times New Roman" panose="02020603050405020304" pitchFamily="18" charset="0"/>
              <a:cs typeface="Times New Roman" panose="02020603050405020304" pitchFamily="18" charset="0"/>
            </a:rPr>
            <a:t>HeartDiseaseorAttack</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0.21</a:t>
          </a:r>
          <a:r>
            <a:rPr lang="en-US" dirty="0">
              <a:latin typeface="Times New Roman" panose="02020603050405020304" pitchFamily="18" charset="0"/>
              <a:cs typeface="Times New Roman" panose="02020603050405020304" pitchFamily="18" charset="0"/>
            </a:rPr>
            <a:t> - A moderate positive correlation suggests a link between heart disease and diabetes.</a:t>
          </a:r>
        </a:p>
      </dgm:t>
    </dgm:pt>
    <dgm:pt modelId="{AB9630E3-D8F3-4988-813E-29987BC8C0F6}" type="parTrans" cxnId="{D648FCC3-68D1-413E-AC3C-05EF32DC9118}">
      <dgm:prSet/>
      <dgm:spPr/>
      <dgm:t>
        <a:bodyPr/>
        <a:lstStyle/>
        <a:p>
          <a:endParaRPr lang="en-US"/>
        </a:p>
      </dgm:t>
    </dgm:pt>
    <dgm:pt modelId="{4E6AC75F-0B21-40CA-AFE9-94921FE112FF}" type="sibTrans" cxnId="{D648FCC3-68D1-413E-AC3C-05EF32DC9118}">
      <dgm:prSet/>
      <dgm:spPr/>
      <dgm:t>
        <a:bodyPr/>
        <a:lstStyle/>
        <a:p>
          <a:endParaRPr lang="en-US"/>
        </a:p>
      </dgm:t>
    </dgm:pt>
    <dgm:pt modelId="{DD1CBFCC-F96E-46B0-8DA3-08D904BEFC26}">
      <dgm:prSet/>
      <dgm:spPr/>
      <dgm:t>
        <a:bodyPr/>
        <a:lstStyle/>
        <a:p>
          <a:r>
            <a:rPr lang="en-US" b="1" dirty="0" err="1">
              <a:latin typeface="Times New Roman" panose="02020603050405020304" pitchFamily="18" charset="0"/>
              <a:cs typeface="Times New Roman" panose="02020603050405020304" pitchFamily="18" charset="0"/>
            </a:rPr>
            <a:t>PhysHlth</a:t>
          </a:r>
          <a:r>
            <a:rPr lang="en-US" b="1" dirty="0">
              <a:latin typeface="Times New Roman" panose="02020603050405020304" pitchFamily="18" charset="0"/>
              <a:cs typeface="Times New Roman" panose="02020603050405020304" pitchFamily="18" charset="0"/>
            </a:rPr>
            <a:t> (Physical Health):</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0.21</a:t>
          </a:r>
          <a:r>
            <a:rPr lang="en-US" dirty="0">
              <a:latin typeface="Times New Roman" panose="02020603050405020304" pitchFamily="18" charset="0"/>
              <a:cs typeface="Times New Roman" panose="02020603050405020304" pitchFamily="18" charset="0"/>
            </a:rPr>
            <a:t> - A moderate positive correlation indicates that individuals with poorer physical health are more likely to have diabetes.</a:t>
          </a:r>
        </a:p>
      </dgm:t>
    </dgm:pt>
    <dgm:pt modelId="{4A18A30A-0289-4999-97CA-F0D52CC5F061}" type="parTrans" cxnId="{9F0A6AB8-835D-4AA5-931F-294708004563}">
      <dgm:prSet/>
      <dgm:spPr/>
      <dgm:t>
        <a:bodyPr/>
        <a:lstStyle/>
        <a:p>
          <a:endParaRPr lang="en-US"/>
        </a:p>
      </dgm:t>
    </dgm:pt>
    <dgm:pt modelId="{EAE737EF-3A9C-497B-A5BF-4E447BB50C11}" type="sibTrans" cxnId="{9F0A6AB8-835D-4AA5-931F-294708004563}">
      <dgm:prSet/>
      <dgm:spPr/>
      <dgm:t>
        <a:bodyPr/>
        <a:lstStyle/>
        <a:p>
          <a:endParaRPr lang="en-US"/>
        </a:p>
      </dgm:t>
    </dgm:pt>
    <dgm:pt modelId="{12F209CB-ED30-49FF-83F7-196B0E4B5EC8}">
      <dgm:prSet/>
      <dgm:spPr/>
      <dgm:t>
        <a:bodyPr/>
        <a:lstStyle/>
        <a:p>
          <a:r>
            <a:rPr lang="en-US" b="1" dirty="0" err="1">
              <a:latin typeface="Times New Roman" panose="02020603050405020304" pitchFamily="18" charset="0"/>
              <a:cs typeface="Times New Roman" panose="02020603050405020304" pitchFamily="18" charset="0"/>
            </a:rPr>
            <a:t>DiffWalk</a:t>
          </a:r>
          <a:r>
            <a:rPr lang="en-US" b="1" dirty="0">
              <a:latin typeface="Times New Roman" panose="02020603050405020304" pitchFamily="18" charset="0"/>
              <a:cs typeface="Times New Roman" panose="02020603050405020304" pitchFamily="18" charset="0"/>
            </a:rPr>
            <a:t> (Difficulty Walking):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0.27</a:t>
          </a:r>
          <a:r>
            <a:rPr lang="en-US" dirty="0">
              <a:latin typeface="Times New Roman" panose="02020603050405020304" pitchFamily="18" charset="0"/>
              <a:cs typeface="Times New Roman" panose="02020603050405020304" pitchFamily="18" charset="0"/>
            </a:rPr>
            <a:t> - A moderate positive correlation suggests that difficulty walking is associated with an increased risk of diabetes.</a:t>
          </a:r>
        </a:p>
      </dgm:t>
    </dgm:pt>
    <dgm:pt modelId="{79FCD640-CBB7-4565-B6ED-8CFFE27D5F47}" type="parTrans" cxnId="{0E36A8DC-124A-4048-8EF8-55CDD92555BB}">
      <dgm:prSet/>
      <dgm:spPr/>
      <dgm:t>
        <a:bodyPr/>
        <a:lstStyle/>
        <a:p>
          <a:endParaRPr lang="en-US"/>
        </a:p>
      </dgm:t>
    </dgm:pt>
    <dgm:pt modelId="{89A5A81A-0F59-4497-B69C-DADF4B2F1DB6}" type="sibTrans" cxnId="{0E36A8DC-124A-4048-8EF8-55CDD92555BB}">
      <dgm:prSet/>
      <dgm:spPr/>
      <dgm:t>
        <a:bodyPr/>
        <a:lstStyle/>
        <a:p>
          <a:endParaRPr lang="en-US"/>
        </a:p>
      </dgm:t>
    </dgm:pt>
    <dgm:pt modelId="{07EF0B95-B9A5-4CC7-8165-5F2F248C92B5}">
      <dgm:prSet/>
      <dgm:spPr/>
      <dgm:t>
        <a:bodyPr/>
        <a:lstStyle/>
        <a:p>
          <a:r>
            <a:rPr lang="en-US" b="1" dirty="0"/>
            <a:t>Negative Correlations with </a:t>
          </a:r>
          <a:r>
            <a:rPr lang="en-US" b="1" dirty="0" err="1"/>
            <a:t>Diabetes_Binary</a:t>
          </a:r>
          <a:r>
            <a:rPr lang="en-US" b="1" dirty="0"/>
            <a:t>:</a:t>
          </a:r>
          <a:endParaRPr lang="en-US" dirty="0"/>
        </a:p>
      </dgm:t>
    </dgm:pt>
    <dgm:pt modelId="{6C87174C-B8F5-40F2-BC51-34C854502B40}" type="parTrans" cxnId="{D1EBC6A5-3373-4568-BB87-543ABD64ABED}">
      <dgm:prSet/>
      <dgm:spPr/>
      <dgm:t>
        <a:bodyPr/>
        <a:lstStyle/>
        <a:p>
          <a:endParaRPr lang="en-US"/>
        </a:p>
      </dgm:t>
    </dgm:pt>
    <dgm:pt modelId="{EF766491-A2B4-4ABD-B857-473377785D44}" type="sibTrans" cxnId="{D1EBC6A5-3373-4568-BB87-543ABD64ABED}">
      <dgm:prSet/>
      <dgm:spPr/>
      <dgm:t>
        <a:bodyPr/>
        <a:lstStyle/>
        <a:p>
          <a:endParaRPr lang="en-US"/>
        </a:p>
      </dgm:t>
    </dgm:pt>
    <dgm:pt modelId="{2E03F2B6-96B2-414D-BF37-0F292585A862}">
      <dgm:prSet/>
      <dgm:spPr/>
      <dgm:t>
        <a:bodyPr/>
        <a:lstStyle/>
        <a:p>
          <a:r>
            <a:rPr lang="en-US" b="1" dirty="0">
              <a:latin typeface="Times New Roman" panose="02020603050405020304" pitchFamily="18" charset="0"/>
              <a:cs typeface="Times New Roman" panose="02020603050405020304" pitchFamily="18" charset="0"/>
            </a:rPr>
            <a:t>Education: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-0.16</a:t>
          </a:r>
          <a:r>
            <a:rPr lang="en-US" dirty="0">
              <a:latin typeface="Times New Roman" panose="02020603050405020304" pitchFamily="18" charset="0"/>
              <a:cs typeface="Times New Roman" panose="02020603050405020304" pitchFamily="18" charset="0"/>
            </a:rPr>
            <a:t> - A negative correlation suggests that higher education is associated with a lower risk of diabetes.</a:t>
          </a:r>
        </a:p>
      </dgm:t>
    </dgm:pt>
    <dgm:pt modelId="{A1C5A43B-52F6-4B9A-A8B4-1DA752A9A72D}" type="parTrans" cxnId="{1DC772F2-96A0-4FAB-B457-2A0AC38A8986}">
      <dgm:prSet/>
      <dgm:spPr/>
      <dgm:t>
        <a:bodyPr/>
        <a:lstStyle/>
        <a:p>
          <a:endParaRPr lang="en-US"/>
        </a:p>
      </dgm:t>
    </dgm:pt>
    <dgm:pt modelId="{C9D7AC67-E9AB-44A5-8B78-683B943F9FE5}" type="sibTrans" cxnId="{1DC772F2-96A0-4FAB-B457-2A0AC38A8986}">
      <dgm:prSet/>
      <dgm:spPr/>
      <dgm:t>
        <a:bodyPr/>
        <a:lstStyle/>
        <a:p>
          <a:endParaRPr lang="en-US"/>
        </a:p>
      </dgm:t>
    </dgm:pt>
    <dgm:pt modelId="{A2D55F93-53D4-4944-8924-6ACF8BD0B41B}">
      <dgm:prSet/>
      <dgm:spPr/>
      <dgm:t>
        <a:bodyPr/>
        <a:lstStyle/>
        <a:p>
          <a:r>
            <a:rPr lang="en-US" b="1" dirty="0">
              <a:latin typeface="Times New Roman" panose="02020603050405020304" pitchFamily="18" charset="0"/>
              <a:cs typeface="Times New Roman" panose="02020603050405020304" pitchFamily="18" charset="0"/>
            </a:rPr>
            <a:t>Income: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-0.21</a:t>
          </a:r>
          <a:r>
            <a:rPr lang="en-US" dirty="0">
              <a:latin typeface="Times New Roman" panose="02020603050405020304" pitchFamily="18" charset="0"/>
              <a:cs typeface="Times New Roman" panose="02020603050405020304" pitchFamily="18" charset="0"/>
            </a:rPr>
            <a:t> - A negative correlation suggests that higher income is associated with a lower risk of diabetes.</a:t>
          </a:r>
        </a:p>
      </dgm:t>
    </dgm:pt>
    <dgm:pt modelId="{2D8F6C98-CC59-46A3-A003-D04A8256AD78}" type="parTrans" cxnId="{63A049C3-8F04-452A-8B1E-EECA516EECD4}">
      <dgm:prSet/>
      <dgm:spPr/>
      <dgm:t>
        <a:bodyPr/>
        <a:lstStyle/>
        <a:p>
          <a:endParaRPr lang="en-US"/>
        </a:p>
      </dgm:t>
    </dgm:pt>
    <dgm:pt modelId="{07BE288B-91A3-4D51-934F-6D939865641B}" type="sibTrans" cxnId="{63A049C3-8F04-452A-8B1E-EECA516EECD4}">
      <dgm:prSet/>
      <dgm:spPr/>
      <dgm:t>
        <a:bodyPr/>
        <a:lstStyle/>
        <a:p>
          <a:endParaRPr lang="en-US"/>
        </a:p>
      </dgm:t>
    </dgm:pt>
    <dgm:pt modelId="{F40E903E-5F57-491C-A126-DCE8F2650BB0}">
      <dgm:prSet/>
      <dgm:spPr/>
      <dgm:t>
        <a:bodyPr/>
        <a:lstStyle/>
        <a:p>
          <a:r>
            <a:rPr lang="en-US" b="1" dirty="0" err="1">
              <a:latin typeface="Times New Roman" panose="02020603050405020304" pitchFamily="18" charset="0"/>
              <a:cs typeface="Times New Roman" panose="02020603050405020304" pitchFamily="18" charset="0"/>
            </a:rPr>
            <a:t>PhysActivity</a:t>
          </a:r>
          <a:r>
            <a:rPr lang="en-US" b="1" dirty="0">
              <a:latin typeface="Times New Roman" panose="02020603050405020304" pitchFamily="18" charset="0"/>
              <a:cs typeface="Times New Roman" panose="02020603050405020304" pitchFamily="18" charset="0"/>
            </a:rPr>
            <a:t> (Physical Activity):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-0.15</a:t>
          </a:r>
          <a:r>
            <a:rPr lang="en-US" dirty="0">
              <a:latin typeface="Times New Roman" panose="02020603050405020304" pitchFamily="18" charset="0"/>
              <a:cs typeface="Times New Roman" panose="02020603050405020304" pitchFamily="18" charset="0"/>
            </a:rPr>
            <a:t> - A negative correlation suggests that individuals who are physically active are less likely to have diabetes.</a:t>
          </a:r>
        </a:p>
      </dgm:t>
    </dgm:pt>
    <dgm:pt modelId="{48CA8CB0-971C-426C-962E-9D1B24F8AB4D}" type="parTrans" cxnId="{0D1E35E4-5261-42FC-89C6-551013EC279E}">
      <dgm:prSet/>
      <dgm:spPr/>
      <dgm:t>
        <a:bodyPr/>
        <a:lstStyle/>
        <a:p>
          <a:endParaRPr lang="en-US"/>
        </a:p>
      </dgm:t>
    </dgm:pt>
    <dgm:pt modelId="{D3DDF55E-07C1-4B1B-AA19-BBFF2EFB5355}" type="sibTrans" cxnId="{0D1E35E4-5261-42FC-89C6-551013EC279E}">
      <dgm:prSet/>
      <dgm:spPr/>
      <dgm:t>
        <a:bodyPr/>
        <a:lstStyle/>
        <a:p>
          <a:endParaRPr lang="en-US"/>
        </a:p>
      </dgm:t>
    </dgm:pt>
    <dgm:pt modelId="{450320B3-C264-4FAF-B008-10DF73C09839}">
      <dgm:prSet/>
      <dgm:spPr/>
      <dgm:t>
        <a:bodyPr/>
        <a:lstStyle/>
        <a:p>
          <a:r>
            <a:rPr lang="en-US" b="1" dirty="0"/>
            <a:t>Other Observations:</a:t>
          </a:r>
          <a:endParaRPr lang="en-US" dirty="0"/>
        </a:p>
      </dgm:t>
    </dgm:pt>
    <dgm:pt modelId="{4B965D16-9744-4930-AF6F-77A5F2E18A74}" type="parTrans" cxnId="{42E6AF0A-EF85-4231-9D78-C97855BF9D49}">
      <dgm:prSet/>
      <dgm:spPr/>
      <dgm:t>
        <a:bodyPr/>
        <a:lstStyle/>
        <a:p>
          <a:endParaRPr lang="en-US"/>
        </a:p>
      </dgm:t>
    </dgm:pt>
    <dgm:pt modelId="{14BA3ABC-4D19-4F5B-8BEF-9A3FD0D5E0C8}" type="sibTrans" cxnId="{42E6AF0A-EF85-4231-9D78-C97855BF9D49}">
      <dgm:prSet/>
      <dgm:spPr/>
      <dgm:t>
        <a:bodyPr/>
        <a:lstStyle/>
        <a:p>
          <a:endParaRPr lang="en-US"/>
        </a:p>
      </dgm:t>
    </dgm:pt>
    <dgm:pt modelId="{EBCB5E1F-C1F8-4A38-8C03-02C1D0C2A972}">
      <dgm:prSet custT="1"/>
      <dgm:spPr>
        <a:noFill/>
        <a:ln>
          <a:noFill/>
        </a:ln>
        <a:effectLst/>
      </dgm:spPr>
      <dgm:t>
        <a:bodyPr spcFirstLastPara="0" vert="horz" wrap="square" lIns="188459" tIns="15240" rIns="85344" bIns="15240" numCol="1" spcCol="1270" anchor="t" anchorCtr="0"/>
        <a:lstStyle/>
        <a:p>
          <a:r>
            <a:rPr lang="en-US" sz="900" kern="1200" dirty="0" err="1">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CholCheck</a:t>
          </a:r>
          <a:r>
            <a:rPr lang="en-US" sz="900" kern="1200" dirty="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 (Cholesterol Check): A weak correlation (0.12) suggests that the frequency of cholesterol checks might not have a strong direct relationship with diabetes status in this dataset.</a:t>
          </a:r>
        </a:p>
      </dgm:t>
    </dgm:pt>
    <dgm:pt modelId="{43C2865F-B720-4F09-8BAF-41D2C5922168}" type="parTrans" cxnId="{134D677C-CF58-447D-827D-C80DD6A81953}">
      <dgm:prSet/>
      <dgm:spPr/>
      <dgm:t>
        <a:bodyPr/>
        <a:lstStyle/>
        <a:p>
          <a:endParaRPr lang="en-US"/>
        </a:p>
      </dgm:t>
    </dgm:pt>
    <dgm:pt modelId="{0D65BAEB-B11B-443F-936D-869C74474783}" type="sibTrans" cxnId="{134D677C-CF58-447D-827D-C80DD6A81953}">
      <dgm:prSet/>
      <dgm:spPr/>
      <dgm:t>
        <a:bodyPr/>
        <a:lstStyle/>
        <a:p>
          <a:endParaRPr lang="en-US"/>
        </a:p>
      </dgm:t>
    </dgm:pt>
    <dgm:pt modelId="{3E8B21CE-EB0E-4488-8899-57377E45A21F}">
      <dgm:prSet custT="1"/>
      <dgm:spPr>
        <a:noFill/>
        <a:ln w="12700" cap="flat" cmpd="sng" algn="ctr">
          <a:noFill/>
          <a:prstDash val="solid"/>
          <a:miter lim="800000"/>
        </a:ln>
        <a:effectLst/>
      </dgm:spPr>
      <dgm:t>
        <a:bodyPr spcFirstLastPara="0" vert="horz" wrap="square" lIns="188459" tIns="15240" rIns="85344" bIns="15240" numCol="1" spcCol="1270" anchor="t" anchorCtr="0"/>
        <a:lstStyle/>
        <a:p>
          <a:pPr marL="57150" lvl="1" indent="-57150" algn="l" defTabSz="444500">
            <a:lnSpc>
              <a:spcPct val="90000"/>
            </a:lnSpc>
            <a:spcBef>
              <a:spcPct val="0"/>
            </a:spcBef>
            <a:spcAft>
              <a:spcPct val="20000"/>
            </a:spcAft>
            <a:buChar char="•"/>
          </a:pPr>
          <a:r>
            <a:rPr lang="en-US" sz="1000" kern="1200" dirty="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Smoking &amp; Alcohol Consumption: The correlations with smoking (0.04) and alcohol consumption (0.01) are very weak, indicating that these factors might not be as strongly associated with diabetes in this dataset compared to other factors.</a:t>
          </a:r>
        </a:p>
      </dgm:t>
    </dgm:pt>
    <dgm:pt modelId="{3661B645-C842-4D4E-9E88-638D769B6D46}" type="parTrans" cxnId="{7107DC16-F294-4FF3-BCF3-F1407F4DDC1B}">
      <dgm:prSet/>
      <dgm:spPr/>
      <dgm:t>
        <a:bodyPr/>
        <a:lstStyle/>
        <a:p>
          <a:endParaRPr lang="en-US"/>
        </a:p>
      </dgm:t>
    </dgm:pt>
    <dgm:pt modelId="{95627068-4637-43F6-B6CF-2E1A3848F65E}" type="sibTrans" cxnId="{7107DC16-F294-4FF3-BCF3-F1407F4DDC1B}">
      <dgm:prSet/>
      <dgm:spPr/>
      <dgm:t>
        <a:bodyPr/>
        <a:lstStyle/>
        <a:p>
          <a:endParaRPr lang="en-US"/>
        </a:p>
      </dgm:t>
    </dgm:pt>
    <dgm:pt modelId="{09905B20-22BB-4435-A376-5FC18A889916}" type="pres">
      <dgm:prSet presAssocID="{32B4431D-B343-48BB-9FDA-2CDD38E7F548}" presName="linear" presStyleCnt="0">
        <dgm:presLayoutVars>
          <dgm:animLvl val="lvl"/>
          <dgm:resizeHandles val="exact"/>
        </dgm:presLayoutVars>
      </dgm:prSet>
      <dgm:spPr/>
    </dgm:pt>
    <dgm:pt modelId="{ECE14FF3-7FA1-46A4-BDC5-6DD1B22BDA93}" type="pres">
      <dgm:prSet presAssocID="{33625205-C31D-4823-AFB2-4F6914D706AA}" presName="parentText" presStyleLbl="node1" presStyleIdx="0" presStyleCnt="6" custScaleY="55016">
        <dgm:presLayoutVars>
          <dgm:chMax val="0"/>
          <dgm:bulletEnabled val="1"/>
        </dgm:presLayoutVars>
      </dgm:prSet>
      <dgm:spPr/>
    </dgm:pt>
    <dgm:pt modelId="{19999740-D72B-4341-B3C3-33EAF6B58FC3}" type="pres">
      <dgm:prSet presAssocID="{33625205-C31D-4823-AFB2-4F6914D706AA}" presName="childText" presStyleLbl="revTx" presStyleIdx="0" presStyleCnt="3" custLinFactNeighborX="-3270" custLinFactNeighborY="15885">
        <dgm:presLayoutVars>
          <dgm:bulletEnabled val="1"/>
        </dgm:presLayoutVars>
      </dgm:prSet>
      <dgm:spPr/>
    </dgm:pt>
    <dgm:pt modelId="{96844F8A-B857-406B-AD3A-5B3A846F1BA8}" type="pres">
      <dgm:prSet presAssocID="{030DC683-5783-4EA0-AE16-1E2426D98685}" presName="parentText" presStyleLbl="node1" presStyleIdx="1" presStyleCnt="6" custScaleY="55334">
        <dgm:presLayoutVars>
          <dgm:chMax val="0"/>
          <dgm:bulletEnabled val="1"/>
        </dgm:presLayoutVars>
      </dgm:prSet>
      <dgm:spPr/>
    </dgm:pt>
    <dgm:pt modelId="{603A67EA-2A61-4372-9F10-A8C7D28EAFCC}" type="pres">
      <dgm:prSet presAssocID="{030DC683-5783-4EA0-AE16-1E2426D98685}" presName="childText" presStyleLbl="revTx" presStyleIdx="1" presStyleCnt="3" custLinFactNeighborY="10921">
        <dgm:presLayoutVars>
          <dgm:bulletEnabled val="1"/>
        </dgm:presLayoutVars>
      </dgm:prSet>
      <dgm:spPr/>
    </dgm:pt>
    <dgm:pt modelId="{DF3FE7B0-2A48-4AD3-9731-6395DC68D985}" type="pres">
      <dgm:prSet presAssocID="{07EF0B95-B9A5-4CC7-8165-5F2F248C92B5}" presName="parentText" presStyleLbl="node1" presStyleIdx="2" presStyleCnt="6" custScaleY="57983">
        <dgm:presLayoutVars>
          <dgm:chMax val="0"/>
          <dgm:bulletEnabled val="1"/>
        </dgm:presLayoutVars>
      </dgm:prSet>
      <dgm:spPr/>
    </dgm:pt>
    <dgm:pt modelId="{4558B7FB-CB09-4C9A-A933-755DB26F1593}" type="pres">
      <dgm:prSet presAssocID="{07EF0B95-B9A5-4CC7-8165-5F2F248C92B5}" presName="childText" presStyleLbl="revTx" presStyleIdx="2" presStyleCnt="3" custLinFactNeighborY="9928">
        <dgm:presLayoutVars>
          <dgm:bulletEnabled val="1"/>
        </dgm:presLayoutVars>
      </dgm:prSet>
      <dgm:spPr/>
    </dgm:pt>
    <dgm:pt modelId="{6604ACC7-7B69-4A1D-9A2C-A224398BC4DA}" type="pres">
      <dgm:prSet presAssocID="{450320B3-C264-4FAF-B008-10DF73C09839}" presName="parentText" presStyleLbl="node1" presStyleIdx="3" presStyleCnt="6" custScaleY="62379">
        <dgm:presLayoutVars>
          <dgm:chMax val="0"/>
          <dgm:bulletEnabled val="1"/>
        </dgm:presLayoutVars>
      </dgm:prSet>
      <dgm:spPr/>
    </dgm:pt>
    <dgm:pt modelId="{1F5B1A93-350C-4A2B-A4C6-861E2918C2BA}" type="pres">
      <dgm:prSet presAssocID="{14BA3ABC-4D19-4F5B-8BEF-9A3FD0D5E0C8}" presName="spacer" presStyleCnt="0"/>
      <dgm:spPr/>
    </dgm:pt>
    <dgm:pt modelId="{AFDCD80A-5C75-4B65-86E9-B1EAC13EDF33}" type="pres">
      <dgm:prSet presAssocID="{EBCB5E1F-C1F8-4A38-8C03-02C1D0C2A972}" presName="parentText" presStyleLbl="node1" presStyleIdx="4" presStyleCnt="6">
        <dgm:presLayoutVars>
          <dgm:chMax val="0"/>
          <dgm:bulletEnabled val="1"/>
        </dgm:presLayoutVars>
      </dgm:prSet>
      <dgm:spPr>
        <a:xfrm>
          <a:off x="0" y="4144465"/>
          <a:ext cx="5935731" cy="665583"/>
        </a:xfrm>
        <a:prstGeom prst="roundRect">
          <a:avLst/>
        </a:prstGeom>
      </dgm:spPr>
    </dgm:pt>
    <dgm:pt modelId="{DB0074F9-C478-459A-BAD8-A285860F8C21}" type="pres">
      <dgm:prSet presAssocID="{0D65BAEB-B11B-443F-936D-869C74474783}" presName="spacer" presStyleCnt="0"/>
      <dgm:spPr/>
    </dgm:pt>
    <dgm:pt modelId="{BA5C04AB-6904-49B9-AA05-CCB4DCCF7BB9}" type="pres">
      <dgm:prSet presAssocID="{3E8B21CE-EB0E-4488-8899-57377E45A21F}" presName="parentText" presStyleLbl="node1" presStyleIdx="5" presStyleCnt="6" custLinFactY="-32092" custLinFactNeighborY="-100000">
        <dgm:presLayoutVars>
          <dgm:chMax val="0"/>
          <dgm:bulletEnabled val="1"/>
        </dgm:presLayoutVars>
      </dgm:prSet>
      <dgm:spPr>
        <a:xfrm>
          <a:off x="0" y="4848500"/>
          <a:ext cx="5935731" cy="668956"/>
        </a:xfrm>
        <a:prstGeom prst="roundRect">
          <a:avLst/>
        </a:prstGeom>
      </dgm:spPr>
    </dgm:pt>
  </dgm:ptLst>
  <dgm:cxnLst>
    <dgm:cxn modelId="{42E6AF0A-EF85-4231-9D78-C97855BF9D49}" srcId="{32B4431D-B343-48BB-9FDA-2CDD38E7F548}" destId="{450320B3-C264-4FAF-B008-10DF73C09839}" srcOrd="3" destOrd="0" parTransId="{4B965D16-9744-4930-AF6F-77A5F2E18A74}" sibTransId="{14BA3ABC-4D19-4F5B-8BEF-9A3FD0D5E0C8}"/>
    <dgm:cxn modelId="{61EA8B10-0F25-4834-806F-1F6AC01ABB5F}" srcId="{32B4431D-B343-48BB-9FDA-2CDD38E7F548}" destId="{030DC683-5783-4EA0-AE16-1E2426D98685}" srcOrd="1" destOrd="0" parTransId="{2F5E4385-B50C-4CFB-8452-3F6E1B259D88}" sibTransId="{8C0E91E4-E68A-44C5-A334-B0BEDD2587A3}"/>
    <dgm:cxn modelId="{7107DC16-F294-4FF3-BCF3-F1407F4DDC1B}" srcId="{32B4431D-B343-48BB-9FDA-2CDD38E7F548}" destId="{3E8B21CE-EB0E-4488-8899-57377E45A21F}" srcOrd="5" destOrd="0" parTransId="{3661B645-C842-4D4E-9E88-638D769B6D46}" sibTransId="{95627068-4637-43F6-B6CF-2E1A3848F65E}"/>
    <dgm:cxn modelId="{71551522-19C5-443A-8EAB-5F50CF36F696}" type="presOf" srcId="{12F209CB-ED30-49FF-83F7-196B0E4B5EC8}" destId="{603A67EA-2A61-4372-9F10-A8C7D28EAFCC}" srcOrd="0" destOrd="2" presId="urn:microsoft.com/office/officeart/2005/8/layout/vList2"/>
    <dgm:cxn modelId="{728ACF24-8C7A-499B-B4B4-C5C888D41177}" type="presOf" srcId="{9E3A876B-95CA-4D1C-B546-34CD00A2EE7A}" destId="{19999740-D72B-4341-B3C3-33EAF6B58FC3}" srcOrd="0" destOrd="1" presId="urn:microsoft.com/office/officeart/2005/8/layout/vList2"/>
    <dgm:cxn modelId="{60644326-3404-4E64-A9CA-4D3242BA390B}" type="presOf" srcId="{2E03F2B6-96B2-414D-BF37-0F292585A862}" destId="{4558B7FB-CB09-4C9A-A933-755DB26F1593}" srcOrd="0" destOrd="0" presId="urn:microsoft.com/office/officeart/2005/8/layout/vList2"/>
    <dgm:cxn modelId="{CDC2A730-669A-4775-880B-31DAE64600E5}" type="presOf" srcId="{837F6D45-BD20-464A-B3E6-C8BBB6B98FF6}" destId="{19999740-D72B-4341-B3C3-33EAF6B58FC3}" srcOrd="0" destOrd="0" presId="urn:microsoft.com/office/officeart/2005/8/layout/vList2"/>
    <dgm:cxn modelId="{6AA1013F-1C50-4A53-95DE-E55031B19992}" type="presOf" srcId="{705A8F1E-40EA-43D6-8E68-F52F47D50258}" destId="{19999740-D72B-4341-B3C3-33EAF6B58FC3}" srcOrd="0" destOrd="2" presId="urn:microsoft.com/office/officeart/2005/8/layout/vList2"/>
    <dgm:cxn modelId="{75929D4C-44B9-4C08-96F3-EFF724C37EF9}" type="presOf" srcId="{3E8B21CE-EB0E-4488-8899-57377E45A21F}" destId="{BA5C04AB-6904-49B9-AA05-CCB4DCCF7BB9}" srcOrd="0" destOrd="0" presId="urn:microsoft.com/office/officeart/2005/8/layout/vList2"/>
    <dgm:cxn modelId="{F9D38C50-E00D-467D-9783-4A0867DC8C2D}" type="presOf" srcId="{32B4431D-B343-48BB-9FDA-2CDD38E7F548}" destId="{09905B20-22BB-4435-A376-5FC18A889916}" srcOrd="0" destOrd="0" presId="urn:microsoft.com/office/officeart/2005/8/layout/vList2"/>
    <dgm:cxn modelId="{FE5E445B-36BF-4B88-ADCA-FB4C93D96B38}" type="presOf" srcId="{D051FA57-9B80-46A1-BF1A-4611057F35AB}" destId="{603A67EA-2A61-4372-9F10-A8C7D28EAFCC}" srcOrd="0" destOrd="0" presId="urn:microsoft.com/office/officeart/2005/8/layout/vList2"/>
    <dgm:cxn modelId="{F618FE5B-B64A-4D12-99F0-7471EC29FD53}" type="presOf" srcId="{07EF0B95-B9A5-4CC7-8165-5F2F248C92B5}" destId="{DF3FE7B0-2A48-4AD3-9731-6395DC68D985}" srcOrd="0" destOrd="0" presId="urn:microsoft.com/office/officeart/2005/8/layout/vList2"/>
    <dgm:cxn modelId="{D8B2CE5C-C2D6-4383-84FD-913C332308A8}" type="presOf" srcId="{DD1CBFCC-F96E-46B0-8DA3-08D904BEFC26}" destId="{603A67EA-2A61-4372-9F10-A8C7D28EAFCC}" srcOrd="0" destOrd="1" presId="urn:microsoft.com/office/officeart/2005/8/layout/vList2"/>
    <dgm:cxn modelId="{1B09287C-346A-4582-BA03-511CCA3AEE14}" type="presOf" srcId="{450320B3-C264-4FAF-B008-10DF73C09839}" destId="{6604ACC7-7B69-4A1D-9A2C-A224398BC4DA}" srcOrd="0" destOrd="0" presId="urn:microsoft.com/office/officeart/2005/8/layout/vList2"/>
    <dgm:cxn modelId="{134D677C-CF58-447D-827D-C80DD6A81953}" srcId="{32B4431D-B343-48BB-9FDA-2CDD38E7F548}" destId="{EBCB5E1F-C1F8-4A38-8C03-02C1D0C2A972}" srcOrd="4" destOrd="0" parTransId="{43C2865F-B720-4F09-8BAF-41D2C5922168}" sibTransId="{0D65BAEB-B11B-443F-936D-869C74474783}"/>
    <dgm:cxn modelId="{45A33A85-E3CE-4F11-8A80-4308560FA3E9}" type="presOf" srcId="{33625205-C31D-4823-AFB2-4F6914D706AA}" destId="{ECE14FF3-7FA1-46A4-BDC5-6DD1B22BDA93}" srcOrd="0" destOrd="0" presId="urn:microsoft.com/office/officeart/2005/8/layout/vList2"/>
    <dgm:cxn modelId="{B510028E-7A15-4856-ABA3-B3E2ED569338}" type="presOf" srcId="{A2D55F93-53D4-4944-8924-6ACF8BD0B41B}" destId="{4558B7FB-CB09-4C9A-A933-755DB26F1593}" srcOrd="0" destOrd="1" presId="urn:microsoft.com/office/officeart/2005/8/layout/vList2"/>
    <dgm:cxn modelId="{70945798-1237-471A-B02E-657715D0296B}" type="presOf" srcId="{030DC683-5783-4EA0-AE16-1E2426D98685}" destId="{96844F8A-B857-406B-AD3A-5B3A846F1BA8}" srcOrd="0" destOrd="0" presId="urn:microsoft.com/office/officeart/2005/8/layout/vList2"/>
    <dgm:cxn modelId="{C571569A-6071-4C09-9C7C-F42E9627EFB8}" srcId="{33625205-C31D-4823-AFB2-4F6914D706AA}" destId="{9E3A876B-95CA-4D1C-B546-34CD00A2EE7A}" srcOrd="1" destOrd="0" parTransId="{BEBB73B1-6F06-4048-B9D5-9A72628B03AB}" sibTransId="{A4D16C57-09A5-4278-A84D-320396593EC8}"/>
    <dgm:cxn modelId="{D1EBC6A5-3373-4568-BB87-543ABD64ABED}" srcId="{32B4431D-B343-48BB-9FDA-2CDD38E7F548}" destId="{07EF0B95-B9A5-4CC7-8165-5F2F248C92B5}" srcOrd="2" destOrd="0" parTransId="{6C87174C-B8F5-40F2-BC51-34C854502B40}" sibTransId="{EF766491-A2B4-4ABD-B857-473377785D44}"/>
    <dgm:cxn modelId="{45CF78AC-B192-479E-A785-976C26D81C73}" srcId="{33625205-C31D-4823-AFB2-4F6914D706AA}" destId="{130CD868-76C8-4BD1-9C46-44C6A1E28576}" srcOrd="3" destOrd="0" parTransId="{098CA23F-D6AF-44AC-9E80-ED61DF49D8A6}" sibTransId="{830B21DC-D0D1-42B7-88FB-8174ABCDD630}"/>
    <dgm:cxn modelId="{91E300B1-6149-4070-BF95-E750F8C93088}" type="presOf" srcId="{F40E903E-5F57-491C-A126-DCE8F2650BB0}" destId="{4558B7FB-CB09-4C9A-A933-755DB26F1593}" srcOrd="0" destOrd="2" presId="urn:microsoft.com/office/officeart/2005/8/layout/vList2"/>
    <dgm:cxn modelId="{0537A4B1-2228-4E21-AFAA-ADF24669D092}" srcId="{33625205-C31D-4823-AFB2-4F6914D706AA}" destId="{837F6D45-BD20-464A-B3E6-C8BBB6B98FF6}" srcOrd="0" destOrd="0" parTransId="{E7C734BB-76EB-40AF-9D96-97F255E8C10A}" sibTransId="{1C730F4D-5E68-4644-83FA-07221B305AB7}"/>
    <dgm:cxn modelId="{F4BD70B7-A125-46A2-AEE0-5F5B197AD6FC}" type="presOf" srcId="{130CD868-76C8-4BD1-9C46-44C6A1E28576}" destId="{19999740-D72B-4341-B3C3-33EAF6B58FC3}" srcOrd="0" destOrd="3" presId="urn:microsoft.com/office/officeart/2005/8/layout/vList2"/>
    <dgm:cxn modelId="{9F0A6AB8-835D-4AA5-931F-294708004563}" srcId="{030DC683-5783-4EA0-AE16-1E2426D98685}" destId="{DD1CBFCC-F96E-46B0-8DA3-08D904BEFC26}" srcOrd="1" destOrd="0" parTransId="{4A18A30A-0289-4999-97CA-F0D52CC5F061}" sibTransId="{EAE737EF-3A9C-497B-A5BF-4E447BB50C11}"/>
    <dgm:cxn modelId="{BD55B4BB-CE18-470E-A6EA-EEF347B3B283}" srcId="{32B4431D-B343-48BB-9FDA-2CDD38E7F548}" destId="{33625205-C31D-4823-AFB2-4F6914D706AA}" srcOrd="0" destOrd="0" parTransId="{5740321E-497D-4E24-B94A-7BEFF823C36B}" sibTransId="{9BDFDA9F-F1A1-4750-BD46-CCB3C9812C95}"/>
    <dgm:cxn modelId="{63A049C3-8F04-452A-8B1E-EECA516EECD4}" srcId="{07EF0B95-B9A5-4CC7-8165-5F2F248C92B5}" destId="{A2D55F93-53D4-4944-8924-6ACF8BD0B41B}" srcOrd="1" destOrd="0" parTransId="{2D8F6C98-CC59-46A3-A003-D04A8256AD78}" sibTransId="{07BE288B-91A3-4D51-934F-6D939865641B}"/>
    <dgm:cxn modelId="{D648FCC3-68D1-413E-AC3C-05EF32DC9118}" srcId="{030DC683-5783-4EA0-AE16-1E2426D98685}" destId="{D051FA57-9B80-46A1-BF1A-4611057F35AB}" srcOrd="0" destOrd="0" parTransId="{AB9630E3-D8F3-4988-813E-29987BC8C0F6}" sibTransId="{4E6AC75F-0B21-40CA-AFE9-94921FE112FF}"/>
    <dgm:cxn modelId="{49DAC4C8-A6BF-4DFE-891F-47834AA918FD}" type="presOf" srcId="{EBCB5E1F-C1F8-4A38-8C03-02C1D0C2A972}" destId="{AFDCD80A-5C75-4B65-86E9-B1EAC13EDF33}" srcOrd="0" destOrd="0" presId="urn:microsoft.com/office/officeart/2005/8/layout/vList2"/>
    <dgm:cxn modelId="{0E36A8DC-124A-4048-8EF8-55CDD92555BB}" srcId="{030DC683-5783-4EA0-AE16-1E2426D98685}" destId="{12F209CB-ED30-49FF-83F7-196B0E4B5EC8}" srcOrd="2" destOrd="0" parTransId="{79FCD640-CBB7-4565-B6ED-8CFFE27D5F47}" sibTransId="{89A5A81A-0F59-4497-B69C-DADF4B2F1DB6}"/>
    <dgm:cxn modelId="{0D1E35E4-5261-42FC-89C6-551013EC279E}" srcId="{07EF0B95-B9A5-4CC7-8165-5F2F248C92B5}" destId="{F40E903E-5F57-491C-A126-DCE8F2650BB0}" srcOrd="2" destOrd="0" parTransId="{48CA8CB0-971C-426C-962E-9D1B24F8AB4D}" sibTransId="{D3DDF55E-07C1-4B1B-AA19-BBFF2EFB5355}"/>
    <dgm:cxn modelId="{041C11E8-3517-49BD-A72B-8C8A28B1FB68}" srcId="{33625205-C31D-4823-AFB2-4F6914D706AA}" destId="{705A8F1E-40EA-43D6-8E68-F52F47D50258}" srcOrd="2" destOrd="0" parTransId="{6C632D61-703E-4B34-A0F3-1DEBD35239C2}" sibTransId="{BF4F2CF4-95D2-4321-A719-7D484AF8ECB6}"/>
    <dgm:cxn modelId="{1DC772F2-96A0-4FAB-B457-2A0AC38A8986}" srcId="{07EF0B95-B9A5-4CC7-8165-5F2F248C92B5}" destId="{2E03F2B6-96B2-414D-BF37-0F292585A862}" srcOrd="0" destOrd="0" parTransId="{A1C5A43B-52F6-4B9A-A8B4-1DA752A9A72D}" sibTransId="{C9D7AC67-E9AB-44A5-8B78-683B943F9FE5}"/>
    <dgm:cxn modelId="{B3F03661-DBE0-4D9E-B692-343337FE91A2}" type="presParOf" srcId="{09905B20-22BB-4435-A376-5FC18A889916}" destId="{ECE14FF3-7FA1-46A4-BDC5-6DD1B22BDA93}" srcOrd="0" destOrd="0" presId="urn:microsoft.com/office/officeart/2005/8/layout/vList2"/>
    <dgm:cxn modelId="{F8EC88D8-D615-42FF-9A28-91B861377450}" type="presParOf" srcId="{09905B20-22BB-4435-A376-5FC18A889916}" destId="{19999740-D72B-4341-B3C3-33EAF6B58FC3}" srcOrd="1" destOrd="0" presId="urn:microsoft.com/office/officeart/2005/8/layout/vList2"/>
    <dgm:cxn modelId="{AB182023-DDE3-4101-8E37-D29D9A95813C}" type="presParOf" srcId="{09905B20-22BB-4435-A376-5FC18A889916}" destId="{96844F8A-B857-406B-AD3A-5B3A846F1BA8}" srcOrd="2" destOrd="0" presId="urn:microsoft.com/office/officeart/2005/8/layout/vList2"/>
    <dgm:cxn modelId="{ED35352D-C532-4F2E-B876-04491FEEDA4C}" type="presParOf" srcId="{09905B20-22BB-4435-A376-5FC18A889916}" destId="{603A67EA-2A61-4372-9F10-A8C7D28EAFCC}" srcOrd="3" destOrd="0" presId="urn:microsoft.com/office/officeart/2005/8/layout/vList2"/>
    <dgm:cxn modelId="{7F956EAD-C7BA-4E86-878F-74DE6815E197}" type="presParOf" srcId="{09905B20-22BB-4435-A376-5FC18A889916}" destId="{DF3FE7B0-2A48-4AD3-9731-6395DC68D985}" srcOrd="4" destOrd="0" presId="urn:microsoft.com/office/officeart/2005/8/layout/vList2"/>
    <dgm:cxn modelId="{7DCE1A27-0025-4F6C-8FB4-796754BBBD7F}" type="presParOf" srcId="{09905B20-22BB-4435-A376-5FC18A889916}" destId="{4558B7FB-CB09-4C9A-A933-755DB26F1593}" srcOrd="5" destOrd="0" presId="urn:microsoft.com/office/officeart/2005/8/layout/vList2"/>
    <dgm:cxn modelId="{E3301786-E1EF-491A-A144-2E8CF649C9EA}" type="presParOf" srcId="{09905B20-22BB-4435-A376-5FC18A889916}" destId="{6604ACC7-7B69-4A1D-9A2C-A224398BC4DA}" srcOrd="6" destOrd="0" presId="urn:microsoft.com/office/officeart/2005/8/layout/vList2"/>
    <dgm:cxn modelId="{6BF81972-9756-4D94-904A-F43C9CCC8DCD}" type="presParOf" srcId="{09905B20-22BB-4435-A376-5FC18A889916}" destId="{1F5B1A93-350C-4A2B-A4C6-861E2918C2BA}" srcOrd="7" destOrd="0" presId="urn:microsoft.com/office/officeart/2005/8/layout/vList2"/>
    <dgm:cxn modelId="{D03E1985-A018-40C8-97B1-EE4093F63DD3}" type="presParOf" srcId="{09905B20-22BB-4435-A376-5FC18A889916}" destId="{AFDCD80A-5C75-4B65-86E9-B1EAC13EDF33}" srcOrd="8" destOrd="0" presId="urn:microsoft.com/office/officeart/2005/8/layout/vList2"/>
    <dgm:cxn modelId="{A9E06906-B23E-4D9D-BEEA-E42A7835D6C3}" type="presParOf" srcId="{09905B20-22BB-4435-A376-5FC18A889916}" destId="{DB0074F9-C478-459A-BAD8-A285860F8C21}" srcOrd="9" destOrd="0" presId="urn:microsoft.com/office/officeart/2005/8/layout/vList2"/>
    <dgm:cxn modelId="{B7C24D35-5804-4F11-9E06-6834D97FBC40}" type="presParOf" srcId="{09905B20-22BB-4435-A376-5FC18A889916}" destId="{BA5C04AB-6904-49B9-AA05-CCB4DCCF7BB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14FF3-7FA1-46A4-BDC5-6DD1B22BDA93}">
      <dsp:nvSpPr>
        <dsp:cNvPr id="0" name=""/>
        <dsp:cNvSpPr/>
      </dsp:nvSpPr>
      <dsp:spPr>
        <a:xfrm>
          <a:off x="0" y="36135"/>
          <a:ext cx="5534025" cy="263911"/>
        </a:xfrm>
        <a:prstGeom prst="roundRect">
          <a:avLst/>
        </a:prstGeom>
        <a:solidFill>
          <a:schemeClr val="accen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Strong Positive Correlations with </a:t>
          </a:r>
          <a:r>
            <a:rPr lang="en-US" sz="1100" b="1" kern="1200" dirty="0" err="1"/>
            <a:t>Diabetes_Binary</a:t>
          </a:r>
          <a:r>
            <a:rPr lang="en-US" sz="1100" b="1" kern="1200" dirty="0"/>
            <a:t>:</a:t>
          </a:r>
          <a:endParaRPr lang="en-US" sz="1100" kern="1200" dirty="0"/>
        </a:p>
      </dsp:txBody>
      <dsp:txXfrm>
        <a:off x="12883" y="49018"/>
        <a:ext cx="5508259" cy="238145"/>
      </dsp:txXfrm>
    </dsp:sp>
    <dsp:sp modelId="{19999740-D72B-4341-B3C3-33EAF6B58FC3}">
      <dsp:nvSpPr>
        <dsp:cNvPr id="0" name=""/>
        <dsp:cNvSpPr/>
      </dsp:nvSpPr>
      <dsp:spPr>
        <a:xfrm>
          <a:off x="0" y="376247"/>
          <a:ext cx="5534025" cy="1424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05"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b="1" kern="1200" dirty="0">
              <a:latin typeface="Times New Roman" panose="02020603050405020304" pitchFamily="18" charset="0"/>
              <a:cs typeface="Times New Roman" panose="02020603050405020304" pitchFamily="18" charset="0"/>
            </a:rPr>
            <a:t>BMI:</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0.29</a:t>
          </a:r>
          <a:r>
            <a:rPr lang="en-US" sz="900" kern="1200" dirty="0">
              <a:latin typeface="Times New Roman" panose="02020603050405020304" pitchFamily="18" charset="0"/>
              <a:cs typeface="Times New Roman" panose="02020603050405020304" pitchFamily="18" charset="0"/>
            </a:rPr>
            <a:t> - A strong positive correlation indicates that the risk of diabetes increases significantly with increase in BMI.</a:t>
          </a:r>
        </a:p>
        <a:p>
          <a:pPr marL="57150" lvl="1" indent="-57150" algn="l" defTabSz="400050">
            <a:lnSpc>
              <a:spcPct val="90000"/>
            </a:lnSpc>
            <a:spcBef>
              <a:spcPct val="0"/>
            </a:spcBef>
            <a:spcAft>
              <a:spcPct val="20000"/>
            </a:spcAft>
            <a:buChar char="•"/>
          </a:pPr>
          <a:r>
            <a:rPr lang="en-US" sz="900" b="1" kern="1200" dirty="0" err="1">
              <a:latin typeface="Times New Roman" panose="02020603050405020304" pitchFamily="18" charset="0"/>
              <a:cs typeface="Times New Roman" panose="02020603050405020304" pitchFamily="18" charset="0"/>
            </a:rPr>
            <a:t>HighBP</a:t>
          </a:r>
          <a:r>
            <a:rPr lang="en-US" sz="900" b="1" kern="1200" dirty="0">
              <a:latin typeface="Times New Roman" panose="02020603050405020304" pitchFamily="18" charset="0"/>
              <a:cs typeface="Times New Roman" panose="02020603050405020304" pitchFamily="18" charset="0"/>
            </a:rPr>
            <a:t> (High Blood Pressure):</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0.37</a:t>
          </a:r>
          <a:r>
            <a:rPr lang="en-US" sz="900" kern="1200" dirty="0">
              <a:latin typeface="Times New Roman" panose="02020603050405020304" pitchFamily="18" charset="0"/>
              <a:cs typeface="Times New Roman" panose="02020603050405020304" pitchFamily="18" charset="0"/>
            </a:rPr>
            <a:t> - A very strong positive correlation indicates a strong association between high blood pressure and diabetes.</a:t>
          </a:r>
        </a:p>
        <a:p>
          <a:pPr marL="57150" lvl="1" indent="-57150" algn="l" defTabSz="400050">
            <a:lnSpc>
              <a:spcPct val="90000"/>
            </a:lnSpc>
            <a:spcBef>
              <a:spcPct val="0"/>
            </a:spcBef>
            <a:spcAft>
              <a:spcPct val="20000"/>
            </a:spcAft>
            <a:buChar char="•"/>
          </a:pPr>
          <a:r>
            <a:rPr lang="en-US" sz="900" b="1" kern="1200" dirty="0" err="1">
              <a:latin typeface="Times New Roman" panose="02020603050405020304" pitchFamily="18" charset="0"/>
              <a:cs typeface="Times New Roman" panose="02020603050405020304" pitchFamily="18" charset="0"/>
            </a:rPr>
            <a:t>HighChol</a:t>
          </a:r>
          <a:r>
            <a:rPr lang="en-US" sz="900" b="1" kern="1200" dirty="0">
              <a:latin typeface="Times New Roman" panose="02020603050405020304" pitchFamily="18" charset="0"/>
              <a:cs typeface="Times New Roman" panose="02020603050405020304" pitchFamily="18" charset="0"/>
            </a:rPr>
            <a:t> (High Cholesterol):</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0.28</a:t>
          </a:r>
          <a:r>
            <a:rPr lang="en-US" sz="900" kern="1200" dirty="0">
              <a:latin typeface="Times New Roman" panose="02020603050405020304" pitchFamily="18" charset="0"/>
              <a:cs typeface="Times New Roman" panose="02020603050405020304" pitchFamily="18" charset="0"/>
            </a:rPr>
            <a:t> - A moderate positive correlation suggests that high cholesterol is associated with an increased risk of diabetes.</a:t>
          </a:r>
        </a:p>
        <a:p>
          <a:pPr marL="57150" lvl="1" indent="-57150" algn="l" defTabSz="400050">
            <a:lnSpc>
              <a:spcPct val="90000"/>
            </a:lnSpc>
            <a:spcBef>
              <a:spcPct val="0"/>
            </a:spcBef>
            <a:spcAft>
              <a:spcPct val="20000"/>
            </a:spcAft>
            <a:buChar char="•"/>
          </a:pPr>
          <a:r>
            <a:rPr lang="en-US" sz="900" b="1" kern="1200" dirty="0" err="1">
              <a:latin typeface="Times New Roman" panose="02020603050405020304" pitchFamily="18" charset="0"/>
              <a:cs typeface="Times New Roman" panose="02020603050405020304" pitchFamily="18" charset="0"/>
            </a:rPr>
            <a:t>GenHlth</a:t>
          </a:r>
          <a:r>
            <a:rPr lang="en-US" sz="900" b="1" kern="1200" dirty="0">
              <a:latin typeface="Times New Roman" panose="02020603050405020304" pitchFamily="18" charset="0"/>
              <a:cs typeface="Times New Roman" panose="02020603050405020304" pitchFamily="18" charset="0"/>
            </a:rPr>
            <a:t> (General Health):</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0.40</a:t>
          </a:r>
          <a:r>
            <a:rPr lang="en-US" sz="900" kern="1200" dirty="0">
              <a:latin typeface="Times New Roman" panose="02020603050405020304" pitchFamily="18" charset="0"/>
              <a:cs typeface="Times New Roman" panose="02020603050405020304" pitchFamily="18" charset="0"/>
            </a:rPr>
            <a:t> - A strong correlation indicates that individuals with better self-reported general health are less likely to have diabetes.</a:t>
          </a:r>
        </a:p>
      </dsp:txBody>
      <dsp:txXfrm>
        <a:off x="0" y="376247"/>
        <a:ext cx="5534025" cy="1424160"/>
      </dsp:txXfrm>
    </dsp:sp>
    <dsp:sp modelId="{96844F8A-B857-406B-AD3A-5B3A846F1BA8}">
      <dsp:nvSpPr>
        <dsp:cNvPr id="0" name=""/>
        <dsp:cNvSpPr/>
      </dsp:nvSpPr>
      <dsp:spPr>
        <a:xfrm>
          <a:off x="0" y="1724207"/>
          <a:ext cx="5534025" cy="2654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Moderate Positive Correlations with </a:t>
          </a:r>
          <a:r>
            <a:rPr lang="en-US" sz="1100" b="1" kern="1200" dirty="0" err="1"/>
            <a:t>Diabetes_Binary</a:t>
          </a:r>
          <a:r>
            <a:rPr lang="en-US" sz="1100" b="1" kern="1200" dirty="0"/>
            <a:t>:</a:t>
          </a:r>
          <a:endParaRPr lang="en-US" sz="1100" kern="1200" dirty="0"/>
        </a:p>
      </dsp:txBody>
      <dsp:txXfrm>
        <a:off x="12958" y="1737165"/>
        <a:ext cx="5508109" cy="239521"/>
      </dsp:txXfrm>
    </dsp:sp>
    <dsp:sp modelId="{603A67EA-2A61-4372-9F10-A8C7D28EAFCC}">
      <dsp:nvSpPr>
        <dsp:cNvPr id="0" name=""/>
        <dsp:cNvSpPr/>
      </dsp:nvSpPr>
      <dsp:spPr>
        <a:xfrm>
          <a:off x="0" y="2042032"/>
          <a:ext cx="55340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05"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b="1" kern="1200" dirty="0" err="1">
              <a:latin typeface="Times New Roman" panose="02020603050405020304" pitchFamily="18" charset="0"/>
              <a:cs typeface="Times New Roman" panose="02020603050405020304" pitchFamily="18" charset="0"/>
            </a:rPr>
            <a:t>HeartDiseaseorAttack</a:t>
          </a:r>
          <a:r>
            <a:rPr lang="en-US" sz="900" b="1" kern="1200" dirty="0">
              <a:latin typeface="Times New Roman" panose="02020603050405020304" pitchFamily="18" charset="0"/>
              <a:cs typeface="Times New Roman" panose="02020603050405020304" pitchFamily="18" charset="0"/>
            </a:rPr>
            <a:t>:</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0.21</a:t>
          </a:r>
          <a:r>
            <a:rPr lang="en-US" sz="900" kern="1200" dirty="0">
              <a:latin typeface="Times New Roman" panose="02020603050405020304" pitchFamily="18" charset="0"/>
              <a:cs typeface="Times New Roman" panose="02020603050405020304" pitchFamily="18" charset="0"/>
            </a:rPr>
            <a:t> - A moderate positive correlation suggests a link between heart disease and diabetes.</a:t>
          </a:r>
        </a:p>
        <a:p>
          <a:pPr marL="57150" lvl="1" indent="-57150" algn="l" defTabSz="400050">
            <a:lnSpc>
              <a:spcPct val="90000"/>
            </a:lnSpc>
            <a:spcBef>
              <a:spcPct val="0"/>
            </a:spcBef>
            <a:spcAft>
              <a:spcPct val="20000"/>
            </a:spcAft>
            <a:buChar char="•"/>
          </a:pPr>
          <a:r>
            <a:rPr lang="en-US" sz="900" b="1" kern="1200" dirty="0" err="1">
              <a:latin typeface="Times New Roman" panose="02020603050405020304" pitchFamily="18" charset="0"/>
              <a:cs typeface="Times New Roman" panose="02020603050405020304" pitchFamily="18" charset="0"/>
            </a:rPr>
            <a:t>PhysHlth</a:t>
          </a:r>
          <a:r>
            <a:rPr lang="en-US" sz="900" b="1" kern="1200" dirty="0">
              <a:latin typeface="Times New Roman" panose="02020603050405020304" pitchFamily="18" charset="0"/>
              <a:cs typeface="Times New Roman" panose="02020603050405020304" pitchFamily="18" charset="0"/>
            </a:rPr>
            <a:t> (Physical Health):</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0.21</a:t>
          </a:r>
          <a:r>
            <a:rPr lang="en-US" sz="900" kern="1200" dirty="0">
              <a:latin typeface="Times New Roman" panose="02020603050405020304" pitchFamily="18" charset="0"/>
              <a:cs typeface="Times New Roman" panose="02020603050405020304" pitchFamily="18" charset="0"/>
            </a:rPr>
            <a:t> - A moderate positive correlation indicates that individuals with poorer physical health are more likely to have diabetes.</a:t>
          </a:r>
        </a:p>
        <a:p>
          <a:pPr marL="57150" lvl="1" indent="-57150" algn="l" defTabSz="400050">
            <a:lnSpc>
              <a:spcPct val="90000"/>
            </a:lnSpc>
            <a:spcBef>
              <a:spcPct val="0"/>
            </a:spcBef>
            <a:spcAft>
              <a:spcPct val="20000"/>
            </a:spcAft>
            <a:buChar char="•"/>
          </a:pPr>
          <a:r>
            <a:rPr lang="en-US" sz="900" b="1" kern="1200" dirty="0" err="1">
              <a:latin typeface="Times New Roman" panose="02020603050405020304" pitchFamily="18" charset="0"/>
              <a:cs typeface="Times New Roman" panose="02020603050405020304" pitchFamily="18" charset="0"/>
            </a:rPr>
            <a:t>DiffWalk</a:t>
          </a:r>
          <a:r>
            <a:rPr lang="en-US" sz="900" b="1" kern="1200" dirty="0">
              <a:latin typeface="Times New Roman" panose="02020603050405020304" pitchFamily="18" charset="0"/>
              <a:cs typeface="Times New Roman" panose="02020603050405020304" pitchFamily="18" charset="0"/>
            </a:rPr>
            <a:t> (Difficulty Walking):</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0.27</a:t>
          </a:r>
          <a:r>
            <a:rPr lang="en-US" sz="900" kern="1200" dirty="0">
              <a:latin typeface="Times New Roman" panose="02020603050405020304" pitchFamily="18" charset="0"/>
              <a:cs typeface="Times New Roman" panose="02020603050405020304" pitchFamily="18" charset="0"/>
            </a:rPr>
            <a:t> - A moderate positive correlation suggests that difficulty walking is associated with an increased risk of diabetes.</a:t>
          </a:r>
        </a:p>
      </dsp:txBody>
      <dsp:txXfrm>
        <a:off x="0" y="2042032"/>
        <a:ext cx="5534025" cy="1059840"/>
      </dsp:txXfrm>
    </dsp:sp>
    <dsp:sp modelId="{DF3FE7B0-2A48-4AD3-9731-6395DC68D985}">
      <dsp:nvSpPr>
        <dsp:cNvPr id="0" name=""/>
        <dsp:cNvSpPr/>
      </dsp:nvSpPr>
      <dsp:spPr>
        <a:xfrm>
          <a:off x="0" y="3049484"/>
          <a:ext cx="5534025" cy="278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Negative Correlations with </a:t>
          </a:r>
          <a:r>
            <a:rPr lang="en-US" sz="1100" b="1" kern="1200" dirty="0" err="1"/>
            <a:t>Diabetes_Binary</a:t>
          </a:r>
          <a:r>
            <a:rPr lang="en-US" sz="1100" b="1" kern="1200" dirty="0"/>
            <a:t>:</a:t>
          </a:r>
          <a:endParaRPr lang="en-US" sz="1100" kern="1200" dirty="0"/>
        </a:p>
      </dsp:txBody>
      <dsp:txXfrm>
        <a:off x="13578" y="3063062"/>
        <a:ext cx="5506869" cy="250988"/>
      </dsp:txXfrm>
    </dsp:sp>
    <dsp:sp modelId="{4558B7FB-CB09-4C9A-A933-755DB26F1593}">
      <dsp:nvSpPr>
        <dsp:cNvPr id="0" name=""/>
        <dsp:cNvSpPr/>
      </dsp:nvSpPr>
      <dsp:spPr>
        <a:xfrm>
          <a:off x="0" y="3375253"/>
          <a:ext cx="55340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05"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b="1" kern="1200" dirty="0">
              <a:latin typeface="Times New Roman" panose="02020603050405020304" pitchFamily="18" charset="0"/>
              <a:cs typeface="Times New Roman" panose="02020603050405020304" pitchFamily="18" charset="0"/>
            </a:rPr>
            <a:t>Education:</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-0.16</a:t>
          </a:r>
          <a:r>
            <a:rPr lang="en-US" sz="900" kern="1200" dirty="0">
              <a:latin typeface="Times New Roman" panose="02020603050405020304" pitchFamily="18" charset="0"/>
              <a:cs typeface="Times New Roman" panose="02020603050405020304" pitchFamily="18" charset="0"/>
            </a:rPr>
            <a:t> - A negative correlation suggests that higher education is associated with a lower risk of diabetes.</a:t>
          </a:r>
        </a:p>
        <a:p>
          <a:pPr marL="57150" lvl="1" indent="-57150" algn="l" defTabSz="400050">
            <a:lnSpc>
              <a:spcPct val="90000"/>
            </a:lnSpc>
            <a:spcBef>
              <a:spcPct val="0"/>
            </a:spcBef>
            <a:spcAft>
              <a:spcPct val="20000"/>
            </a:spcAft>
            <a:buChar char="•"/>
          </a:pPr>
          <a:r>
            <a:rPr lang="en-US" sz="900" b="1" kern="1200" dirty="0">
              <a:latin typeface="Times New Roman" panose="02020603050405020304" pitchFamily="18" charset="0"/>
              <a:cs typeface="Times New Roman" panose="02020603050405020304" pitchFamily="18" charset="0"/>
            </a:rPr>
            <a:t>Income:</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-0.21</a:t>
          </a:r>
          <a:r>
            <a:rPr lang="en-US" sz="900" kern="1200" dirty="0">
              <a:latin typeface="Times New Roman" panose="02020603050405020304" pitchFamily="18" charset="0"/>
              <a:cs typeface="Times New Roman" panose="02020603050405020304" pitchFamily="18" charset="0"/>
            </a:rPr>
            <a:t> - A negative correlation suggests that higher income is associated with a lower risk of diabetes.</a:t>
          </a:r>
        </a:p>
        <a:p>
          <a:pPr marL="57150" lvl="1" indent="-57150" algn="l" defTabSz="400050">
            <a:lnSpc>
              <a:spcPct val="90000"/>
            </a:lnSpc>
            <a:spcBef>
              <a:spcPct val="0"/>
            </a:spcBef>
            <a:spcAft>
              <a:spcPct val="20000"/>
            </a:spcAft>
            <a:buChar char="•"/>
          </a:pPr>
          <a:r>
            <a:rPr lang="en-US" sz="900" b="1" kern="1200" dirty="0" err="1">
              <a:latin typeface="Times New Roman" panose="02020603050405020304" pitchFamily="18" charset="0"/>
              <a:cs typeface="Times New Roman" panose="02020603050405020304" pitchFamily="18" charset="0"/>
            </a:rPr>
            <a:t>PhysActivity</a:t>
          </a:r>
          <a:r>
            <a:rPr lang="en-US" sz="900" b="1" kern="1200" dirty="0">
              <a:latin typeface="Times New Roman" panose="02020603050405020304" pitchFamily="18" charset="0"/>
              <a:cs typeface="Times New Roman" panose="02020603050405020304" pitchFamily="18" charset="0"/>
            </a:rPr>
            <a:t> (Physical Activity):</a:t>
          </a:r>
          <a:r>
            <a:rPr lang="en-US" sz="900" kern="1200" dirty="0">
              <a:latin typeface="Times New Roman" panose="02020603050405020304" pitchFamily="18" charset="0"/>
              <a:cs typeface="Times New Roman" panose="02020603050405020304" pitchFamily="18" charset="0"/>
            </a:rPr>
            <a:t> </a:t>
          </a:r>
          <a:r>
            <a:rPr lang="en-US" sz="900" b="1" kern="1200" dirty="0">
              <a:latin typeface="Times New Roman" panose="02020603050405020304" pitchFamily="18" charset="0"/>
              <a:cs typeface="Times New Roman" panose="02020603050405020304" pitchFamily="18" charset="0"/>
            </a:rPr>
            <a:t>-0.15</a:t>
          </a:r>
          <a:r>
            <a:rPr lang="en-US" sz="900" kern="1200" dirty="0">
              <a:latin typeface="Times New Roman" panose="02020603050405020304" pitchFamily="18" charset="0"/>
              <a:cs typeface="Times New Roman" panose="02020603050405020304" pitchFamily="18" charset="0"/>
            </a:rPr>
            <a:t> - A negative correlation suggests that individuals who are physically active are less likely to have diabetes.</a:t>
          </a:r>
        </a:p>
      </dsp:txBody>
      <dsp:txXfrm>
        <a:off x="0" y="3375253"/>
        <a:ext cx="5534025" cy="1059840"/>
      </dsp:txXfrm>
    </dsp:sp>
    <dsp:sp modelId="{6604ACC7-7B69-4A1D-9A2C-A224398BC4DA}">
      <dsp:nvSpPr>
        <dsp:cNvPr id="0" name=""/>
        <dsp:cNvSpPr/>
      </dsp:nvSpPr>
      <dsp:spPr>
        <a:xfrm>
          <a:off x="0" y="4387469"/>
          <a:ext cx="5534025" cy="2992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Other Observations:</a:t>
          </a:r>
          <a:endParaRPr lang="en-US" sz="1100" kern="1200" dirty="0"/>
        </a:p>
      </dsp:txBody>
      <dsp:txXfrm>
        <a:off x="14607" y="4402076"/>
        <a:ext cx="5504811" cy="270018"/>
      </dsp:txXfrm>
    </dsp:sp>
    <dsp:sp modelId="{AFDCD80A-5C75-4B65-86E9-B1EAC13EDF33}">
      <dsp:nvSpPr>
        <dsp:cNvPr id="0" name=""/>
        <dsp:cNvSpPr/>
      </dsp:nvSpPr>
      <dsp:spPr>
        <a:xfrm>
          <a:off x="0" y="4732781"/>
          <a:ext cx="5534025" cy="47970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459" tIns="15240" rIns="85344" bIns="15240" numCol="1" spcCol="1270" anchor="t" anchorCtr="0">
          <a:noAutofit/>
        </a:bodyPr>
        <a:lstStyle/>
        <a:p>
          <a:pPr marL="0" lvl="0" indent="0" algn="l" defTabSz="400050">
            <a:lnSpc>
              <a:spcPct val="90000"/>
            </a:lnSpc>
            <a:spcBef>
              <a:spcPct val="0"/>
            </a:spcBef>
            <a:spcAft>
              <a:spcPct val="35000"/>
            </a:spcAft>
            <a:buNone/>
          </a:pPr>
          <a:r>
            <a:rPr lang="en-US" sz="900" kern="1200" dirty="0" err="1">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CholCheck</a:t>
          </a:r>
          <a:r>
            <a:rPr lang="en-US" sz="900" kern="1200" dirty="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 (Cholesterol Check): A weak correlation (0.12) suggests that the frequency of cholesterol checks might not have a strong direct relationship with diabetes status in this dataset.</a:t>
          </a:r>
        </a:p>
      </dsp:txBody>
      <dsp:txXfrm>
        <a:off x="23417" y="4756198"/>
        <a:ext cx="5487191" cy="432866"/>
      </dsp:txXfrm>
    </dsp:sp>
    <dsp:sp modelId="{BA5C04AB-6904-49B9-AA05-CCB4DCCF7BB9}">
      <dsp:nvSpPr>
        <dsp:cNvPr id="0" name=""/>
        <dsp:cNvSpPr/>
      </dsp:nvSpPr>
      <dsp:spPr>
        <a:xfrm>
          <a:off x="0" y="5058535"/>
          <a:ext cx="5534025" cy="47970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459" tIns="15240" rIns="85344" bIns="15240" numCol="1" spcCol="1270" anchor="t" anchorCtr="0">
          <a:noAutofit/>
        </a:bodyPr>
        <a:lstStyle/>
        <a:p>
          <a:pPr marL="57150" lvl="1" indent="-57150" algn="l" defTabSz="444500">
            <a:lnSpc>
              <a:spcPct val="90000"/>
            </a:lnSpc>
            <a:spcBef>
              <a:spcPct val="0"/>
            </a:spcBef>
            <a:spcAft>
              <a:spcPct val="20000"/>
            </a:spcAft>
            <a:buNone/>
          </a:pPr>
          <a:r>
            <a:rPr lang="en-US" sz="1000" kern="1200" dirty="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Smoking &amp; Alcohol Consumption: The correlations with smoking (0.04) and alcohol consumption (0.01) are very weak, indicating that these factors might not be as strongly associated with diabetes in this dataset compared to other factors.</a:t>
          </a:r>
        </a:p>
      </dsp:txBody>
      <dsp:txXfrm>
        <a:off x="23417" y="5081952"/>
        <a:ext cx="5487191"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dirty="0"/>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becdb1d98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becdb1d98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dirty="0"/>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dirty="0"/>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datasets/alexteboul/diabetes-health-indicators-dataset/data" TargetMode="External"/><Relationship Id="rId2" Type="http://schemas.openxmlformats.org/officeDocument/2006/relationships/hyperlink" Target="https://www.kaggle.com/code/haidar14/ml-diabetesdatasetclustering"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7/06/relationships/model3d" Target="../media/model3d1.glb"/></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kaggle.com/datasets/alexteboul/diabetes-health-indicators-dataset/data" TargetMode="Externa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B49E-3C64-2C39-12BF-92260D4880C0}"/>
              </a:ext>
            </a:extLst>
          </p:cNvPr>
          <p:cNvSpPr>
            <a:spLocks noGrp="1"/>
          </p:cNvSpPr>
          <p:nvPr>
            <p:ph type="ctrTitle"/>
          </p:nvPr>
        </p:nvSpPr>
        <p:spPr>
          <a:xfrm>
            <a:off x="6324602" y="1964948"/>
            <a:ext cx="5206015" cy="1405500"/>
          </a:xfrm>
        </p:spPr>
        <p:txBody>
          <a:bodyPr>
            <a:normAutofit fontScale="90000"/>
          </a:bodyPr>
          <a:lstStyle/>
          <a:p>
            <a:pPr algn="l"/>
            <a:r>
              <a:rPr lang="en-US" dirty="0"/>
              <a:t>Diabetes Classification</a:t>
            </a:r>
          </a:p>
        </p:txBody>
      </p:sp>
      <p:sp>
        <p:nvSpPr>
          <p:cNvPr id="3" name="Subtitle 2">
            <a:extLst>
              <a:ext uri="{FF2B5EF4-FFF2-40B4-BE49-F238E27FC236}">
                <a16:creationId xmlns:a16="http://schemas.microsoft.com/office/drawing/2014/main" id="{99A3209D-C0F3-8531-50A3-451E43815926}"/>
              </a:ext>
            </a:extLst>
          </p:cNvPr>
          <p:cNvSpPr>
            <a:spLocks noGrp="1"/>
          </p:cNvSpPr>
          <p:nvPr>
            <p:ph type="subTitle" idx="1"/>
          </p:nvPr>
        </p:nvSpPr>
        <p:spPr>
          <a:xfrm>
            <a:off x="6705600" y="3686446"/>
            <a:ext cx="4913915" cy="430791"/>
          </a:xfrm>
        </p:spPr>
        <p:txBody>
          <a:bodyPr>
            <a:normAutofit fontScale="77500" lnSpcReduction="20000"/>
          </a:bodyPr>
          <a:lstStyle/>
          <a:p>
            <a:r>
              <a:rPr lang="en-US" b="1" dirty="0"/>
              <a:t>CS 513 C - Knowledge Discovery &amp; Data Mining</a:t>
            </a:r>
          </a:p>
        </p:txBody>
      </p:sp>
      <p:sp>
        <p:nvSpPr>
          <p:cNvPr id="4" name="Text Placeholder 3">
            <a:extLst>
              <a:ext uri="{FF2B5EF4-FFF2-40B4-BE49-F238E27FC236}">
                <a16:creationId xmlns:a16="http://schemas.microsoft.com/office/drawing/2014/main" id="{4D3D2688-4A7E-DC98-18A0-887BB0E62A13}"/>
              </a:ext>
            </a:extLst>
          </p:cNvPr>
          <p:cNvSpPr>
            <a:spLocks noGrp="1"/>
          </p:cNvSpPr>
          <p:nvPr>
            <p:ph type="body" sz="quarter" idx="11"/>
          </p:nvPr>
        </p:nvSpPr>
        <p:spPr>
          <a:xfrm>
            <a:off x="6794501" y="4563035"/>
            <a:ext cx="4736115" cy="1549558"/>
          </a:xfrm>
        </p:spPr>
        <p:txBody>
          <a:bodyPr>
            <a:normAutofit fontScale="92500" lnSpcReduction="20000"/>
          </a:bodyPr>
          <a:lstStyle/>
          <a:p>
            <a:pPr algn="l"/>
            <a:r>
              <a:rPr lang="en-US" dirty="0"/>
              <a:t>Group #2</a:t>
            </a:r>
          </a:p>
          <a:p>
            <a:pPr marL="285750" indent="-285750" algn="l">
              <a:buFont typeface="Arial" panose="020B0604020202020204" pitchFamily="34" charset="0"/>
              <a:buChar char="•"/>
            </a:pPr>
            <a:r>
              <a:rPr lang="en-US" dirty="0"/>
              <a:t>Milan Chandiramani,</a:t>
            </a:r>
          </a:p>
          <a:p>
            <a:pPr marL="285750" indent="-285750" algn="l">
              <a:buFont typeface="Arial" panose="020B0604020202020204" pitchFamily="34" charset="0"/>
              <a:buChar char="•"/>
            </a:pPr>
            <a:r>
              <a:rPr lang="en-US" dirty="0"/>
              <a:t>Suraj </a:t>
            </a:r>
            <a:r>
              <a:rPr lang="en-US" dirty="0" err="1"/>
              <a:t>Gangwani</a:t>
            </a:r>
            <a:r>
              <a:rPr lang="en-US" dirty="0"/>
              <a:t>,</a:t>
            </a:r>
          </a:p>
          <a:p>
            <a:pPr marL="285750" indent="-285750" algn="l">
              <a:buFont typeface="Arial" panose="020B0604020202020204" pitchFamily="34" charset="0"/>
              <a:buChar char="•"/>
            </a:pPr>
            <a:r>
              <a:rPr lang="en-US" dirty="0"/>
              <a:t>Lilli Nappi,</a:t>
            </a:r>
          </a:p>
          <a:p>
            <a:pPr marL="285750" indent="-285750" algn="l">
              <a:buFont typeface="Arial" panose="020B0604020202020204" pitchFamily="34" charset="0"/>
              <a:buChar char="•"/>
            </a:pPr>
            <a:r>
              <a:rPr lang="en-US" dirty="0"/>
              <a:t>Komal </a:t>
            </a:r>
            <a:r>
              <a:rPr lang="en-US" dirty="0" err="1"/>
              <a:t>Wavhal</a:t>
            </a:r>
            <a:endParaRPr lang="en-US" dirty="0"/>
          </a:p>
        </p:txBody>
      </p:sp>
      <p:sp>
        <p:nvSpPr>
          <p:cNvPr id="5" name="Date Placeholder 4">
            <a:extLst>
              <a:ext uri="{FF2B5EF4-FFF2-40B4-BE49-F238E27FC236}">
                <a16:creationId xmlns:a16="http://schemas.microsoft.com/office/drawing/2014/main" id="{62BCF731-4883-3F57-5BBA-257AA58CD96F}"/>
              </a:ext>
            </a:extLst>
          </p:cNvPr>
          <p:cNvSpPr>
            <a:spLocks noGrp="1"/>
          </p:cNvSpPr>
          <p:nvPr>
            <p:ph type="dt" sz="half" idx="10"/>
          </p:nvPr>
        </p:nvSpPr>
        <p:spPr/>
        <p:txBody>
          <a:bodyPr/>
          <a:lstStyle/>
          <a:p>
            <a:r>
              <a:rPr lang="en-US" dirty="0"/>
              <a:t>9 Dec 2024</a:t>
            </a:r>
          </a:p>
        </p:txBody>
      </p:sp>
      <p:pic>
        <p:nvPicPr>
          <p:cNvPr id="6" name="Picture 5">
            <a:extLst>
              <a:ext uri="{FF2B5EF4-FFF2-40B4-BE49-F238E27FC236}">
                <a16:creationId xmlns:a16="http://schemas.microsoft.com/office/drawing/2014/main" id="{892D176E-1311-EB93-79C2-CB81C5A68EFC}"/>
              </a:ext>
            </a:extLst>
          </p:cNvPr>
          <p:cNvPicPr>
            <a:picLocks noChangeAspect="1"/>
          </p:cNvPicPr>
          <p:nvPr/>
        </p:nvPicPr>
        <p:blipFill>
          <a:blip r:embed="rId2"/>
          <a:stretch>
            <a:fillRect/>
          </a:stretch>
        </p:blipFill>
        <p:spPr>
          <a:xfrm>
            <a:off x="9460871" y="4630597"/>
            <a:ext cx="2424430" cy="1198076"/>
          </a:xfrm>
          <a:prstGeom prst="ellipse">
            <a:avLst/>
          </a:prstGeom>
          <a:ln w="63500" cap="rnd">
            <a:noFill/>
          </a:ln>
          <a:effectLst>
            <a:outerShdw blurRad="127000" dist="38100" dir="2700000" algn="ctr">
              <a:srgbClr val="000000">
                <a:alpha val="45000"/>
              </a:srgbClr>
            </a:outerShdw>
          </a:effectLst>
          <a:scene3d>
            <a:camera prst="obliqueBottomLeft"/>
            <a:lightRig rig="threePt" dir="t"/>
          </a:scene3d>
        </p:spPr>
      </p:pic>
    </p:spTree>
    <p:extLst>
      <p:ext uri="{BB962C8B-B14F-4D97-AF65-F5344CB8AC3E}">
        <p14:creationId xmlns:p14="http://schemas.microsoft.com/office/powerpoint/2010/main" val="88096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C69A29-64D6-E63B-D831-F4CF2B3BB276}"/>
              </a:ext>
            </a:extLst>
          </p:cNvPr>
          <p:cNvSpPr>
            <a:spLocks noGrp="1"/>
          </p:cNvSpPr>
          <p:nvPr>
            <p:ph type="sldNum" sz="quarter" idx="12"/>
          </p:nvPr>
        </p:nvSpPr>
        <p:spPr/>
        <p:txBody>
          <a:bodyPr/>
          <a:lstStyle/>
          <a:p>
            <a:fld id="{4267CD5E-26CF-4249-8540-BB1D07FD4227}" type="slidenum">
              <a:rPr lang="en-US" smtClean="0"/>
              <a:t>10</a:t>
            </a:fld>
            <a:endParaRPr lang="en-US" dirty="0"/>
          </a:p>
        </p:txBody>
      </p:sp>
      <p:pic>
        <p:nvPicPr>
          <p:cNvPr id="7" name="Picture 6">
            <a:extLst>
              <a:ext uri="{FF2B5EF4-FFF2-40B4-BE49-F238E27FC236}">
                <a16:creationId xmlns:a16="http://schemas.microsoft.com/office/drawing/2014/main" id="{5C39BDF3-B931-F2DD-CFAA-F114C5D01234}"/>
              </a:ext>
            </a:extLst>
          </p:cNvPr>
          <p:cNvPicPr>
            <a:picLocks noChangeAspect="1"/>
          </p:cNvPicPr>
          <p:nvPr/>
        </p:nvPicPr>
        <p:blipFill>
          <a:blip r:embed="rId2"/>
          <a:stretch>
            <a:fillRect/>
          </a:stretch>
        </p:blipFill>
        <p:spPr>
          <a:xfrm>
            <a:off x="5128411" y="875290"/>
            <a:ext cx="6605241" cy="5278869"/>
          </a:xfrm>
          <a:prstGeom prst="rect">
            <a:avLst/>
          </a:prstGeom>
          <a:ln>
            <a:solidFill>
              <a:schemeClr val="accent1"/>
            </a:solidFill>
          </a:ln>
        </p:spPr>
      </p:pic>
      <p:sp>
        <p:nvSpPr>
          <p:cNvPr id="8" name="Title 1">
            <a:extLst>
              <a:ext uri="{FF2B5EF4-FFF2-40B4-BE49-F238E27FC236}">
                <a16:creationId xmlns:a16="http://schemas.microsoft.com/office/drawing/2014/main" id="{6DF5DD97-FB65-A249-6C34-13395FBED517}"/>
              </a:ext>
            </a:extLst>
          </p:cNvPr>
          <p:cNvSpPr txBox="1">
            <a:spLocks/>
          </p:cNvSpPr>
          <p:nvPr/>
        </p:nvSpPr>
        <p:spPr>
          <a:xfrm>
            <a:off x="337598" y="219212"/>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2800" dirty="0">
                <a:latin typeface="Times New Roman" panose="02020603050405020304" pitchFamily="18" charset="0"/>
                <a:cs typeface="Times New Roman" panose="02020603050405020304" pitchFamily="18" charset="0"/>
              </a:rPr>
              <a:t>Exploratory Data Analysis (3 of 3)</a:t>
            </a:r>
          </a:p>
        </p:txBody>
      </p:sp>
      <p:sp>
        <p:nvSpPr>
          <p:cNvPr id="9" name="Content Placeholder 3">
            <a:extLst>
              <a:ext uri="{FF2B5EF4-FFF2-40B4-BE49-F238E27FC236}">
                <a16:creationId xmlns:a16="http://schemas.microsoft.com/office/drawing/2014/main" id="{F015153D-386C-2F73-DE36-017DBE27991E}"/>
              </a:ext>
            </a:extLst>
          </p:cNvPr>
          <p:cNvSpPr txBox="1">
            <a:spLocks/>
          </p:cNvSpPr>
          <p:nvPr/>
        </p:nvSpPr>
        <p:spPr>
          <a:xfrm>
            <a:off x="337598" y="996022"/>
            <a:ext cx="4482052" cy="5496850"/>
          </a:xfrm>
          <a:prstGeom prst="rect">
            <a:avLst/>
          </a:prstGeom>
        </p:spPr>
        <p:txBody>
          <a:bodyPr vert="horz" lIns="91440" tIns="45720" rIns="91440" bIns="45720" rtlCol="0" anchor="ctr">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defTabSz="9144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Based on the histogram analysis, the BMI is left skewed and also has few outliers above 45 plus (as confirmed by Box plot as well)</a:t>
            </a:r>
          </a:p>
          <a:p>
            <a:pPr algn="just" defTabSz="914400">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Diabetes_Binary</a:t>
            </a:r>
            <a:r>
              <a:rPr lang="en-US" sz="14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This is the target variable. The histogram likely shows an imbalance in the classes (more non-diabetic cases than diabetic cases), which is common in medical datasets. This imbalance needs to be addressed during model training to avoid biased results.</a:t>
            </a:r>
          </a:p>
          <a:p>
            <a:pPr algn="just" defTabSz="914400">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HighBP</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HighChol</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HeartDiseaseorAttack</a:t>
            </a:r>
            <a:r>
              <a:rPr lang="en-US" sz="1400" b="1" dirty="0">
                <a:latin typeface="Times New Roman" panose="02020603050405020304" pitchFamily="18" charset="0"/>
                <a:cs typeface="Times New Roman" panose="02020603050405020304" pitchFamily="18" charset="0"/>
              </a:rPr>
              <a:t>, Stroke:</a:t>
            </a:r>
            <a:r>
              <a:rPr lang="en-US" sz="1400" dirty="0">
                <a:latin typeface="Times New Roman" panose="02020603050405020304" pitchFamily="18" charset="0"/>
                <a:cs typeface="Times New Roman" panose="02020603050405020304" pitchFamily="18" charset="0"/>
              </a:rPr>
              <a:t> These features likely show a higher proportion of individuals without these conditions compared to those with.</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Feature Types:</a:t>
            </a:r>
            <a:r>
              <a:rPr lang="en-US" sz="1400" dirty="0">
                <a:latin typeface="Times New Roman" panose="02020603050405020304" pitchFamily="18" charset="0"/>
                <a:cs typeface="Times New Roman" panose="02020603050405020304" pitchFamily="18" charset="0"/>
              </a:rPr>
              <a:t> We can identify the types of features: </a:t>
            </a:r>
            <a:r>
              <a:rPr lang="en-US" sz="1400" b="1" dirty="0">
                <a:latin typeface="Times New Roman" panose="02020603050405020304" pitchFamily="18" charset="0"/>
                <a:cs typeface="Times New Roman" panose="02020603050405020304" pitchFamily="18" charset="0"/>
              </a:rPr>
              <a:t>Binary:</a:t>
            </a:r>
            <a:r>
              <a:rPr lang="en-US" sz="1400" dirty="0">
                <a:latin typeface="Times New Roman" panose="02020603050405020304" pitchFamily="18" charset="0"/>
                <a:cs typeface="Times New Roman" panose="02020603050405020304" pitchFamily="18" charset="0"/>
              </a:rPr>
              <a:t> Features like </a:t>
            </a:r>
            <a:r>
              <a:rPr lang="en-US" sz="1400" dirty="0" err="1">
                <a:latin typeface="Times New Roman" panose="02020603050405020304" pitchFamily="18" charset="0"/>
                <a:cs typeface="Times New Roman" panose="02020603050405020304" pitchFamily="18" charset="0"/>
              </a:rPr>
              <a:t>Diabetes_Binary</a:t>
            </a:r>
            <a:r>
              <a:rPr lang="en-US" sz="1400" dirty="0">
                <a:latin typeface="Times New Roman" panose="02020603050405020304" pitchFamily="18" charset="0"/>
                <a:cs typeface="Times New Roman" panose="02020603050405020304" pitchFamily="18" charset="0"/>
              </a:rPr>
              <a:t>, Smoker, Stroke, etc., seem to be binary (0/1) variables.</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Ordinal:</a:t>
            </a:r>
            <a:r>
              <a:rPr lang="en-US" sz="1400" dirty="0">
                <a:latin typeface="Times New Roman" panose="02020603050405020304" pitchFamily="18" charset="0"/>
                <a:cs typeface="Times New Roman" panose="02020603050405020304" pitchFamily="18" charset="0"/>
              </a:rPr>
              <a:t> Features like Education and Income likely represent ordinal categories.</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Continuous:</a:t>
            </a:r>
            <a:r>
              <a:rPr lang="en-US" sz="1400" dirty="0">
                <a:latin typeface="Times New Roman" panose="02020603050405020304" pitchFamily="18" charset="0"/>
                <a:cs typeface="Times New Roman" panose="02020603050405020304" pitchFamily="18" charset="0"/>
              </a:rPr>
              <a:t> Features like Age, BMI, </a:t>
            </a:r>
            <a:r>
              <a:rPr lang="en-US" sz="1400" dirty="0" err="1">
                <a:latin typeface="Times New Roman" panose="02020603050405020304" pitchFamily="18" charset="0"/>
                <a:cs typeface="Times New Roman" panose="02020603050405020304" pitchFamily="18" charset="0"/>
              </a:rPr>
              <a:t>MentHlth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PhysHlth</a:t>
            </a:r>
            <a:r>
              <a:rPr lang="en-US" sz="1400" dirty="0">
                <a:latin typeface="Times New Roman" panose="02020603050405020304" pitchFamily="18" charset="0"/>
                <a:cs typeface="Times New Roman" panose="02020603050405020304" pitchFamily="18" charset="0"/>
              </a:rPr>
              <a:t> seem to be continuous variables.</a:t>
            </a:r>
          </a:p>
          <a:p>
            <a:pPr defTabSz="91440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defTabSz="91440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924F96-F98F-9751-31FC-AD2A6326E832}"/>
              </a:ext>
            </a:extLst>
          </p:cNvPr>
          <p:cNvSpPr txBox="1"/>
          <p:nvPr/>
        </p:nvSpPr>
        <p:spPr>
          <a:xfrm>
            <a:off x="8076603" y="6099460"/>
            <a:ext cx="1144929" cy="369332"/>
          </a:xfrm>
          <a:prstGeom prst="rect">
            <a:avLst/>
          </a:prstGeom>
          <a:noFill/>
        </p:spPr>
        <p:txBody>
          <a:bodyPr wrap="none" rtlCol="0">
            <a:spAutoFit/>
          </a:bodyPr>
          <a:lstStyle/>
          <a:p>
            <a:r>
              <a:rPr lang="en-US" dirty="0"/>
              <a:t>Histogram</a:t>
            </a:r>
          </a:p>
        </p:txBody>
      </p:sp>
    </p:spTree>
    <p:extLst>
      <p:ext uri="{BB962C8B-B14F-4D97-AF65-F5344CB8AC3E}">
        <p14:creationId xmlns:p14="http://schemas.microsoft.com/office/powerpoint/2010/main" val="655087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353C2-CA7C-9E8E-A2B9-3F57BC3CCC5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88BC68-01D5-1424-00F6-F0D373773B5D}"/>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dirty="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57390091-55A9-FCE4-0FA5-238A2D22F861}"/>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(Support Vector Machine)</a:t>
            </a:r>
            <a:endPar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sp>
        <p:nvSpPr>
          <p:cNvPr id="14" name="Content Placeholder 3">
            <a:extLst>
              <a:ext uri="{FF2B5EF4-FFF2-40B4-BE49-F238E27FC236}">
                <a16:creationId xmlns:a16="http://schemas.microsoft.com/office/drawing/2014/main" id="{6C16ABBD-C6C0-B9CD-14FF-C5B491209DC1}"/>
              </a:ext>
            </a:extLst>
          </p:cNvPr>
          <p:cNvSpPr txBox="1">
            <a:spLocks/>
          </p:cNvSpPr>
          <p:nvPr/>
        </p:nvSpPr>
        <p:spPr>
          <a:xfrm>
            <a:off x="337598" y="996022"/>
            <a:ext cx="6170778" cy="5423828"/>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defTabSz="914400">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SVM Model: </a:t>
            </a:r>
          </a:p>
          <a:p>
            <a:pPr lvl="1" algn="just" defTabSz="914400">
              <a:buFont typeface="Arial" panose="020B0604020202020204" pitchFamily="34" charset="0"/>
              <a:buChar char="•"/>
            </a:pP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kernel=</a:t>
            </a: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'linear</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argument specifies that a linear kernel is used for the SVM. This is suitable for linearly separable data. </a:t>
            </a:r>
          </a:p>
          <a:p>
            <a:pPr lvl="1" algn="just" defTabSz="914400">
              <a:buFont typeface="Arial" panose="020B0604020202020204" pitchFamily="34" charset="0"/>
              <a:buChar char="•"/>
            </a:pP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probability=True enables the model to estimate class probabilities, which is useful for tasks like calculating AUC.</a:t>
            </a:r>
          </a:p>
          <a:p>
            <a:pPr algn="just" defTabSz="914400">
              <a:buFont typeface="Arial" panose="020B0604020202020204" pitchFamily="34" charset="0"/>
              <a:buChar char="•"/>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Metrics:</a:t>
            </a:r>
            <a:endParaRPr lang="en-US" altLang="en-US" sz="1000" dirty="0">
              <a:latin typeface="Times New Roman" panose="02020603050405020304" pitchFamily="18" charset="0"/>
              <a:cs typeface="Times New Roman" panose="02020603050405020304" pitchFamily="18" charset="0"/>
            </a:endParaRPr>
          </a:p>
          <a:p>
            <a:pPr lvl="1" algn="just" defTabSz="914400">
              <a:buFont typeface="Arial" panose="020B0604020202020204" pitchFamily="34" charset="0"/>
              <a:buChar char="•"/>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proportion of correctly classified instances. In this case, the accuracy is around 0.738, i.e. 73.8%. Is important when classes are balanced and </a:t>
            </a:r>
            <a:r>
              <a:rPr lang="en-US" altLang="en-US" sz="1000" dirty="0">
                <a:latin typeface="Times New Roman" panose="02020603050405020304" pitchFamily="18" charset="0"/>
                <a:cs typeface="Times New Roman" panose="02020603050405020304" pitchFamily="18" charset="0"/>
              </a:rPr>
              <a:t>False Positives and False Negatives carry similar consequences.</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defTabSz="914400">
              <a:buFont typeface="Arial" panose="020B0604020202020204" pitchFamily="34" charset="0"/>
              <a:buChar char="•"/>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Precision:</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Precision measures how many of the instances predicted as positive are actually positive. </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It's around 0.706 i.e. </a:t>
            </a: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70.6%</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t>
            </a:r>
            <a:r>
              <a:rPr kumimoji="0" lang="en-US" altLang="en-US" sz="1000" b="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important when False Positive is more critical,</a:t>
            </a:r>
          </a:p>
          <a:p>
            <a:pPr lvl="1" algn="just" defTabSz="914400">
              <a:buFont typeface="Arial" panose="020B0604020202020204" pitchFamily="34" charset="0"/>
              <a:buChar char="•"/>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Recall:</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Recall quantifies the proportion of actual positive instances correctly identified by the model. </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It's around 0.736 i.e. </a:t>
            </a: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73.6% </a:t>
            </a:r>
            <a:r>
              <a:rPr lang="en-US" altLang="en-US" sz="1000" dirty="0">
                <a:latin typeface="Times New Roman" panose="02020603050405020304" pitchFamily="18" charset="0"/>
                <a:cs typeface="Times New Roman" panose="02020603050405020304" pitchFamily="18" charset="0"/>
              </a:rPr>
              <a:t>Is important </a:t>
            </a:r>
            <a:r>
              <a:rPr lang="en-US" altLang="en-US" sz="1000" b="1" u="sng" dirty="0">
                <a:solidFill>
                  <a:srgbClr val="0070C0"/>
                </a:solidFill>
                <a:latin typeface="Times New Roman" panose="02020603050405020304" pitchFamily="18" charset="0"/>
                <a:cs typeface="Times New Roman" panose="02020603050405020304" pitchFamily="18" charset="0"/>
              </a:rPr>
              <a:t>when False Negatives are more critical </a:t>
            </a:r>
            <a:r>
              <a:rPr lang="en-US" altLang="en-US" sz="1000" dirty="0">
                <a:latin typeface="Times New Roman" panose="02020603050405020304" pitchFamily="18" charset="0"/>
                <a:cs typeface="Times New Roman" panose="02020603050405020304" pitchFamily="18" charset="0"/>
              </a:rPr>
              <a:t>e.g. Medical diagnosis</a:t>
            </a:r>
            <a:endParaRPr kumimoji="0" lang="en-US" altLang="en-US" sz="1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gn="just" defTabSz="914400">
              <a:buFont typeface="Arial" panose="020B0604020202020204" pitchFamily="34" charset="0"/>
              <a:buChar char="•"/>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F1-score:</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harmonic mean of precision and recall, providing a balance between the two. It's around 0.721 i.e. </a:t>
            </a: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72.1%</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1000" u="sng" dirty="0">
                <a:latin typeface="Times New Roman" panose="02020603050405020304" pitchFamily="18" charset="0"/>
                <a:cs typeface="Times New Roman" panose="02020603050405020304" pitchFamily="18" charset="0"/>
              </a:rPr>
              <a:t>Is more important when dataset is unbalanced</a:t>
            </a:r>
            <a:r>
              <a:rPr lang="en-US" altLang="en-US" sz="1000" dirty="0">
                <a:latin typeface="Times New Roman" panose="02020603050405020304" pitchFamily="18" charset="0"/>
                <a:cs typeface="Times New Roman" panose="02020603050405020304" pitchFamily="18" charset="0"/>
              </a:rPr>
              <a:t>. </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However, for a nearly balanced data in our project, so, it’s not crucial here. </a:t>
            </a:r>
          </a:p>
          <a:p>
            <a:pPr lvl="1" algn="just" defTabSz="914400">
              <a:buFont typeface="Arial" panose="020B0604020202020204" pitchFamily="34" charset="0"/>
              <a:buChar char="•"/>
            </a:pP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AUC (Area Under the ROC Curve):</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measure of the model's ability to distinguish between positive and negative classes. It's around </a:t>
            </a:r>
            <a:r>
              <a:rPr kumimoji="0" lang="en-US" altLang="en-US" sz="1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0.815 i.e. 81.5%</a:t>
            </a:r>
          </a:p>
          <a:p>
            <a:pPr lvl="1" algn="just" defTabSz="914400">
              <a:buFont typeface="Arial" panose="020B0604020202020204" pitchFamily="34" charset="0"/>
              <a:buChar char="•"/>
            </a:pPr>
            <a:r>
              <a:rPr lang="en-US" sz="1000" b="1" dirty="0">
                <a:solidFill>
                  <a:srgbClr val="00B050"/>
                </a:solidFill>
                <a:latin typeface="Times New Roman" panose="02020603050405020304" pitchFamily="18" charset="0"/>
                <a:cs typeface="Times New Roman" panose="02020603050405020304" pitchFamily="18" charset="0"/>
              </a:rPr>
              <a:t>Conclusion: </a:t>
            </a:r>
            <a:r>
              <a:rPr lang="en-US" sz="1000" dirty="0">
                <a:latin typeface="Times New Roman" panose="02020603050405020304" pitchFamily="18" charset="0"/>
                <a:cs typeface="Times New Roman" panose="02020603050405020304" pitchFamily="18" charset="0"/>
              </a:rPr>
              <a:t>AUC-ROC evaluates the model across all possible thresholds, providing a more comprehensive view of performance compared to metrics like accuracy, which depend on a specific threshold.</a:t>
            </a:r>
          </a:p>
          <a:p>
            <a:pPr lvl="1" algn="just" defTabSz="914400">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Confusion Matrix:</a:t>
            </a:r>
          </a:p>
          <a:p>
            <a:pPr lvl="2" algn="just" defTabSz="914400">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True Positive (TP):</a:t>
            </a:r>
            <a:r>
              <a:rPr lang="en-US" sz="1000" dirty="0">
                <a:latin typeface="Times New Roman" panose="02020603050405020304" pitchFamily="18" charset="0"/>
                <a:cs typeface="Times New Roman" panose="02020603050405020304" pitchFamily="18" charset="0"/>
              </a:rPr>
              <a:t> 3391 - The model correctly predicted the positive class (1.0) for 3391 instances.</a:t>
            </a:r>
          </a:p>
          <a:p>
            <a:pPr lvl="2" algn="just" defTabSz="914400">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True Negative (TN):</a:t>
            </a:r>
            <a:r>
              <a:rPr lang="en-US" sz="1000" dirty="0">
                <a:latin typeface="Times New Roman" panose="02020603050405020304" pitchFamily="18" charset="0"/>
                <a:cs typeface="Times New Roman" panose="02020603050405020304" pitchFamily="18" charset="0"/>
              </a:rPr>
              <a:t> 4018 - The model correctly predicted the negative class (0.0) for 4018 instances.</a:t>
            </a:r>
          </a:p>
          <a:p>
            <a:pPr lvl="2" algn="just" defTabSz="914400">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False Positive (FP):</a:t>
            </a:r>
            <a:r>
              <a:rPr lang="en-US" sz="1000" dirty="0">
                <a:latin typeface="Times New Roman" panose="02020603050405020304" pitchFamily="18" charset="0"/>
                <a:cs typeface="Times New Roman" panose="02020603050405020304" pitchFamily="18" charset="0"/>
              </a:rPr>
              <a:t> 1410 - The model incorrectly predicted the positive class (1.0) when the actual class was negative (0.0). These are also known as Type I errors.</a:t>
            </a:r>
          </a:p>
          <a:p>
            <a:pPr lvl="2" algn="just" defTabSz="914400">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False Negative (FN):</a:t>
            </a:r>
            <a:r>
              <a:rPr lang="en-US" sz="1000" dirty="0">
                <a:latin typeface="Times New Roman" panose="02020603050405020304" pitchFamily="18" charset="0"/>
                <a:cs typeface="Times New Roman" panose="02020603050405020304" pitchFamily="18" charset="0"/>
              </a:rPr>
              <a:t> 1214 - The model incorrectly predicted the negative class (0.0) when the actual class was positive (1.0). These are also known as Type II errors.</a:t>
            </a:r>
          </a:p>
        </p:txBody>
      </p:sp>
      <p:pic>
        <p:nvPicPr>
          <p:cNvPr id="18" name="Picture 17">
            <a:extLst>
              <a:ext uri="{FF2B5EF4-FFF2-40B4-BE49-F238E27FC236}">
                <a16:creationId xmlns:a16="http://schemas.microsoft.com/office/drawing/2014/main" id="{EF60A779-225E-65E1-63EA-66A97BED19E2}"/>
              </a:ext>
            </a:extLst>
          </p:cNvPr>
          <p:cNvPicPr>
            <a:picLocks noChangeAspect="1"/>
          </p:cNvPicPr>
          <p:nvPr/>
        </p:nvPicPr>
        <p:blipFill>
          <a:blip r:embed="rId2"/>
          <a:stretch>
            <a:fillRect/>
          </a:stretch>
        </p:blipFill>
        <p:spPr>
          <a:xfrm>
            <a:off x="9452438" y="3724024"/>
            <a:ext cx="2666675" cy="2552816"/>
          </a:xfrm>
          <a:prstGeom prst="rect">
            <a:avLst/>
          </a:prstGeom>
          <a:ln>
            <a:solidFill>
              <a:schemeClr val="accent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C18C486-A303-C766-6C94-5B2C34D8E665}"/>
              </a:ext>
            </a:extLst>
          </p:cNvPr>
          <p:cNvPicPr>
            <a:picLocks noChangeAspect="1"/>
          </p:cNvPicPr>
          <p:nvPr/>
        </p:nvPicPr>
        <p:blipFill>
          <a:blip r:embed="rId3"/>
          <a:stretch>
            <a:fillRect/>
          </a:stretch>
        </p:blipFill>
        <p:spPr>
          <a:xfrm>
            <a:off x="8054377" y="42395"/>
            <a:ext cx="4064736" cy="3541818"/>
          </a:xfrm>
          <a:prstGeom prst="rect">
            <a:avLst/>
          </a:prstGeom>
          <a:ln>
            <a:solidFill>
              <a:schemeClr val="accent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DEAE41C-9F5D-B5FD-3AF8-789003FBDC05}"/>
              </a:ext>
            </a:extLst>
          </p:cNvPr>
          <p:cNvPicPr>
            <a:picLocks noChangeAspect="1"/>
          </p:cNvPicPr>
          <p:nvPr/>
        </p:nvPicPr>
        <p:blipFill>
          <a:blip r:embed="rId4"/>
          <a:stretch>
            <a:fillRect/>
          </a:stretch>
        </p:blipFill>
        <p:spPr>
          <a:xfrm>
            <a:off x="6631987" y="3707936"/>
            <a:ext cx="2820451" cy="2552816"/>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524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FD2BC6-F920-ACBE-13E0-9AA179BB36D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18CFFB-B400-42A4-B280-07D6C31D9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FA0C4F2-D03C-E70B-C253-FB9F274C16FB}"/>
              </a:ext>
            </a:extLst>
          </p:cNvPr>
          <p:cNvSpPr>
            <a:spLocks noGrp="1"/>
          </p:cNvSpPr>
          <p:nvPr>
            <p:ph idx="1"/>
          </p:nvPr>
        </p:nvSpPr>
        <p:spPr>
          <a:xfrm>
            <a:off x="337598" y="1071749"/>
            <a:ext cx="3915032" cy="3769833"/>
          </a:xfrm>
        </p:spPr>
        <p:txBody>
          <a:bodyPr vert="horz" lIns="91440" tIns="45720" rIns="91440" bIns="45720" rtlCol="0" anchor="ctr">
            <a:normAutofit/>
          </a:bodyPr>
          <a:lstStyle/>
          <a:p>
            <a:pPr marL="0" indent="0" defTabSz="914400">
              <a:buNone/>
              <a:defRPr b="1"/>
            </a:pPr>
            <a:endParaRPr lang="en-US" sz="2000" dirty="0">
              <a:effectLst/>
              <a:latin typeface="+mn-lt"/>
            </a:endParaRPr>
          </a:p>
          <a:p>
            <a:pPr marL="0" defTabSz="914400">
              <a:buFont typeface="Arial" panose="020B0604020202020204" pitchFamily="34" charset="0"/>
              <a:buChar char="•"/>
            </a:pPr>
            <a:endParaRPr lang="en-US" sz="2000" dirty="0">
              <a:latin typeface="+mn-lt"/>
            </a:endParaRPr>
          </a:p>
        </p:txBody>
      </p:sp>
      <p:sp>
        <p:nvSpPr>
          <p:cNvPr id="25" name="Rectangle 24">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with a line&#10;&#10;Description automatically generated">
            <a:extLst>
              <a:ext uri="{FF2B5EF4-FFF2-40B4-BE49-F238E27FC236}">
                <a16:creationId xmlns:a16="http://schemas.microsoft.com/office/drawing/2014/main" id="{E03E77BB-B36F-4C7F-9467-70E5D928F655}"/>
              </a:ext>
            </a:extLst>
          </p:cNvPr>
          <p:cNvPicPr>
            <a:picLocks noChangeAspect="1"/>
          </p:cNvPicPr>
          <p:nvPr/>
        </p:nvPicPr>
        <p:blipFill>
          <a:blip r:embed="rId2"/>
          <a:stretch>
            <a:fillRect/>
          </a:stretch>
        </p:blipFill>
        <p:spPr>
          <a:xfrm>
            <a:off x="4677034" y="985516"/>
            <a:ext cx="3641587" cy="2758502"/>
          </a:xfrm>
          <a:prstGeom prst="rect">
            <a:avLst/>
          </a:prstGeom>
          <a:ln>
            <a:solidFill>
              <a:schemeClr val="accent1"/>
            </a:solidFill>
          </a:ln>
        </p:spPr>
      </p:pic>
      <p:pic>
        <p:nvPicPr>
          <p:cNvPr id="12" name="Picture 11" descr="A diagram of a cluster of dots&#10;&#10;Description automatically generated">
            <a:extLst>
              <a:ext uri="{FF2B5EF4-FFF2-40B4-BE49-F238E27FC236}">
                <a16:creationId xmlns:a16="http://schemas.microsoft.com/office/drawing/2014/main" id="{0CF2DDA7-F1DA-BD77-4E66-659619005F7B}"/>
              </a:ext>
            </a:extLst>
          </p:cNvPr>
          <p:cNvPicPr>
            <a:picLocks noChangeAspect="1"/>
          </p:cNvPicPr>
          <p:nvPr/>
        </p:nvPicPr>
        <p:blipFill>
          <a:blip r:embed="rId3"/>
          <a:stretch>
            <a:fillRect/>
          </a:stretch>
        </p:blipFill>
        <p:spPr>
          <a:xfrm>
            <a:off x="8404403" y="996022"/>
            <a:ext cx="3701814" cy="2747996"/>
          </a:xfrm>
          <a:prstGeom prst="rect">
            <a:avLst/>
          </a:prstGeom>
          <a:ln>
            <a:solidFill>
              <a:schemeClr val="accent1"/>
            </a:solidFill>
          </a:ln>
        </p:spPr>
      </p:pic>
      <p:pic>
        <p:nvPicPr>
          <p:cNvPr id="14" name="Picture 13" descr="A group of colorful dots&#10;&#10;Description automatically generated">
            <a:extLst>
              <a:ext uri="{FF2B5EF4-FFF2-40B4-BE49-F238E27FC236}">
                <a16:creationId xmlns:a16="http://schemas.microsoft.com/office/drawing/2014/main" id="{D63370B5-8350-AD37-B307-2FD517C3F950}"/>
              </a:ext>
            </a:extLst>
          </p:cNvPr>
          <p:cNvPicPr>
            <a:picLocks noChangeAspect="1"/>
          </p:cNvPicPr>
          <p:nvPr/>
        </p:nvPicPr>
        <p:blipFill>
          <a:blip r:embed="rId4"/>
          <a:stretch>
            <a:fillRect/>
          </a:stretch>
        </p:blipFill>
        <p:spPr>
          <a:xfrm>
            <a:off x="8408884" y="3862166"/>
            <a:ext cx="3697333" cy="2273216"/>
          </a:xfrm>
          <a:prstGeom prst="rect">
            <a:avLst/>
          </a:prstGeom>
          <a:ln>
            <a:solidFill>
              <a:schemeClr val="accent1"/>
            </a:solidFill>
          </a:ln>
        </p:spPr>
      </p:pic>
      <p:pic>
        <p:nvPicPr>
          <p:cNvPr id="16" name="Picture 15" descr="A graph with a line&#10;&#10;Description automatically generated">
            <a:extLst>
              <a:ext uri="{FF2B5EF4-FFF2-40B4-BE49-F238E27FC236}">
                <a16:creationId xmlns:a16="http://schemas.microsoft.com/office/drawing/2014/main" id="{86B7C3A5-55EB-F320-D1AB-13C59C073544}"/>
              </a:ext>
            </a:extLst>
          </p:cNvPr>
          <p:cNvPicPr>
            <a:picLocks noChangeAspect="1"/>
          </p:cNvPicPr>
          <p:nvPr/>
        </p:nvPicPr>
        <p:blipFill>
          <a:blip r:embed="rId5"/>
          <a:stretch>
            <a:fillRect/>
          </a:stretch>
        </p:blipFill>
        <p:spPr>
          <a:xfrm>
            <a:off x="4677034" y="3848712"/>
            <a:ext cx="3641587" cy="2286670"/>
          </a:xfrm>
          <a:prstGeom prst="rect">
            <a:avLst/>
          </a:prstGeom>
          <a:ln>
            <a:solidFill>
              <a:schemeClr val="accent1"/>
            </a:solidFill>
          </a:ln>
        </p:spPr>
      </p:pic>
      <p:sp>
        <p:nvSpPr>
          <p:cNvPr id="3" name="Slide Number Placeholder 2">
            <a:extLst>
              <a:ext uri="{FF2B5EF4-FFF2-40B4-BE49-F238E27FC236}">
                <a16:creationId xmlns:a16="http://schemas.microsoft.com/office/drawing/2014/main" id="{07E15841-0211-1750-7622-A88DD43BEBE0}"/>
              </a:ext>
            </a:extLst>
          </p:cNvPr>
          <p:cNvSpPr>
            <a:spLocks noGrp="1"/>
          </p:cNvSpPr>
          <p:nvPr>
            <p:ph type="sldNum" sz="quarter" idx="12"/>
          </p:nvPr>
        </p:nvSpPr>
        <p:spPr>
          <a:xfrm>
            <a:off x="9904991" y="6356350"/>
            <a:ext cx="197645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smtClean="0">
                <a:ln>
                  <a:noFill/>
                </a:ln>
                <a:solidFill>
                  <a:schemeClr val="tx1"/>
                </a:solidFill>
                <a:effectLst/>
                <a:uLnTx/>
                <a:uFillTx/>
                <a:latin typeface="+mn-lt"/>
              </a:rPr>
              <a:pPr marR="0" lvl="0" indent="0" defTabSz="914400" fontAlgn="auto">
                <a:spcBef>
                  <a:spcPts val="0"/>
                </a:spcBef>
                <a:spcAft>
                  <a:spcPts val="600"/>
                </a:spcAft>
                <a:buClrTx/>
                <a:buSzTx/>
                <a:buFontTx/>
                <a:buNone/>
                <a:tabLst/>
                <a:defRPr/>
              </a:pPr>
              <a:t>12</a:t>
            </a:fld>
            <a:endParaRPr kumimoji="0" lang="en-US" b="1" i="0" u="none" strike="noStrike" cap="none" spc="0" normalizeH="0" baseline="0" noProof="0">
              <a:ln>
                <a:noFill/>
              </a:ln>
              <a:solidFill>
                <a:schemeClr val="tx1"/>
              </a:solidFill>
              <a:effectLst/>
              <a:uLnTx/>
              <a:uFillTx/>
              <a:latin typeface="+mn-lt"/>
            </a:endParaRPr>
          </a:p>
        </p:txBody>
      </p:sp>
      <p:sp>
        <p:nvSpPr>
          <p:cNvPr id="19" name="Title 1">
            <a:extLst>
              <a:ext uri="{FF2B5EF4-FFF2-40B4-BE49-F238E27FC236}">
                <a16:creationId xmlns:a16="http://schemas.microsoft.com/office/drawing/2014/main" id="{D8FEA090-31FE-C1A2-B0C5-AAE1E22E8DCE}"/>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(K-Means Clustering)</a:t>
            </a:r>
          </a:p>
        </p:txBody>
      </p:sp>
      <p:sp>
        <p:nvSpPr>
          <p:cNvPr id="20" name="Star: 4 Points 19">
            <a:extLst>
              <a:ext uri="{FF2B5EF4-FFF2-40B4-BE49-F238E27FC236}">
                <a16:creationId xmlns:a16="http://schemas.microsoft.com/office/drawing/2014/main" id="{44A67176-A69A-0868-2C50-177083E61A61}"/>
              </a:ext>
            </a:extLst>
          </p:cNvPr>
          <p:cNvSpPr/>
          <p:nvPr/>
        </p:nvSpPr>
        <p:spPr>
          <a:xfrm>
            <a:off x="6076781" y="2295171"/>
            <a:ext cx="332434" cy="233735"/>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4 Points 20">
            <a:extLst>
              <a:ext uri="{FF2B5EF4-FFF2-40B4-BE49-F238E27FC236}">
                <a16:creationId xmlns:a16="http://schemas.microsoft.com/office/drawing/2014/main" id="{19F1D84C-DE77-4698-DC44-8E8469F3AF5F}"/>
              </a:ext>
            </a:extLst>
          </p:cNvPr>
          <p:cNvSpPr/>
          <p:nvPr/>
        </p:nvSpPr>
        <p:spPr>
          <a:xfrm>
            <a:off x="6820851" y="4980624"/>
            <a:ext cx="332434" cy="233735"/>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3">
            <a:extLst>
              <a:ext uri="{FF2B5EF4-FFF2-40B4-BE49-F238E27FC236}">
                <a16:creationId xmlns:a16="http://schemas.microsoft.com/office/drawing/2014/main" id="{197DDA70-8370-3945-29B0-FE9101691913}"/>
              </a:ext>
            </a:extLst>
          </p:cNvPr>
          <p:cNvSpPr txBox="1">
            <a:spLocks/>
          </p:cNvSpPr>
          <p:nvPr/>
        </p:nvSpPr>
        <p:spPr>
          <a:xfrm>
            <a:off x="337598" y="996022"/>
            <a:ext cx="3915032" cy="5496850"/>
          </a:xfrm>
          <a:prstGeom prst="rect">
            <a:avLst/>
          </a:prstGeom>
        </p:spPr>
        <p:txBody>
          <a:bodyPr vert="horz" lIns="91440" tIns="45720" rIns="91440" bIns="45720" rtlCol="0" anchor="ctr">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K-means clustering, an un-supervised algorithm doesn’t work great for </a:t>
            </a:r>
            <a:r>
              <a:rPr lang="en-US" sz="1400" b="1" dirty="0">
                <a:latin typeface="Times New Roman" panose="02020603050405020304" pitchFamily="18" charset="0"/>
                <a:cs typeface="Times New Roman" panose="02020603050405020304" pitchFamily="18" charset="0"/>
              </a:rPr>
              <a:t>irregular shaped clusters as visualized for K=4 and K=7 based on Elbow method and Silhouette Scores resp.</a:t>
            </a:r>
          </a:p>
          <a:p>
            <a:pPr defTabSz="91440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For Elbow method:</a:t>
            </a:r>
          </a:p>
          <a:p>
            <a:pPr lvl="1" defTabSz="9144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After K = 4, the decrease in WCSS i.e. within-cluster sum of squares becomes less pronounced.</a:t>
            </a:r>
            <a:r>
              <a:rPr lang="en-US" sz="1400" b="1" dirty="0">
                <a:latin typeface="Times New Roman" panose="02020603050405020304" pitchFamily="18" charset="0"/>
                <a:cs typeface="Times New Roman" panose="02020603050405020304" pitchFamily="18" charset="0"/>
              </a:rPr>
              <a:t> </a:t>
            </a:r>
          </a:p>
          <a:p>
            <a:pPr defTabSz="91440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For Silhouette Scores:</a:t>
            </a:r>
          </a:p>
          <a:p>
            <a:pPr lvl="1" defTabSz="9144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highest Silhouette Score appears to be around K=7 clusters where,</a:t>
            </a:r>
          </a:p>
          <a:p>
            <a:pPr lvl="1" defTabSz="9144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Silhouette Score of 0.09 suggests that the </a:t>
            </a:r>
            <a:r>
              <a:rPr lang="en-US" sz="1400" b="1" dirty="0">
                <a:latin typeface="Times New Roman" panose="02020603050405020304" pitchFamily="18" charset="0"/>
                <a:cs typeface="Times New Roman" panose="02020603050405020304" pitchFamily="18" charset="0"/>
              </a:rPr>
              <a:t>clustering solution is not very strong</a:t>
            </a:r>
            <a:r>
              <a:rPr lang="en-US" sz="1400" dirty="0">
                <a:latin typeface="Times New Roman" panose="02020603050405020304" pitchFamily="18" charset="0"/>
                <a:cs typeface="Times New Roman" panose="02020603050405020304" pitchFamily="18" charset="0"/>
              </a:rPr>
              <a:t>. The clusters are likely to be weakly separated, and there may be some overlap or ambiguity in how the data is grouped.</a:t>
            </a:r>
          </a:p>
          <a:p>
            <a:pPr defTabSz="91440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There’s </a:t>
            </a:r>
            <a:r>
              <a:rPr lang="en-US" sz="1400" b="1" dirty="0">
                <a:latin typeface="Times New Roman" panose="02020603050405020304" pitchFamily="18" charset="0"/>
                <a:cs typeface="Times New Roman" panose="02020603050405020304" pitchFamily="18" charset="0"/>
              </a:rPr>
              <a:t>no accuracy for K-means </a:t>
            </a:r>
            <a:r>
              <a:rPr lang="en-US" sz="1400" dirty="0">
                <a:latin typeface="Times New Roman" panose="02020603050405020304" pitchFamily="18" charset="0"/>
                <a:cs typeface="Times New Roman" panose="02020603050405020304" pitchFamily="18" charset="0"/>
              </a:rPr>
              <a:t>as accuracy measures how many predictions match ‘True’ labels and K-means is unsupervised so, No labels.</a:t>
            </a:r>
          </a:p>
          <a:p>
            <a:pPr defTabSz="91440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077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13</a:t>
            </a:fld>
            <a:endParaRPr lang="en-US" dirty="0"/>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a:t>
            </a:r>
          </a:p>
        </p:txBody>
      </p:sp>
    </p:spTree>
    <p:extLst>
      <p:ext uri="{BB962C8B-B14F-4D97-AF65-F5344CB8AC3E}">
        <p14:creationId xmlns:p14="http://schemas.microsoft.com/office/powerpoint/2010/main" val="32878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29B43-C2E4-4377-AB48-B1A7C952A3D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8B58D4-CC96-587E-CF47-0617FE252403}"/>
              </a:ext>
            </a:extLst>
          </p:cNvPr>
          <p:cNvSpPr>
            <a:spLocks noGrp="1"/>
          </p:cNvSpPr>
          <p:nvPr>
            <p:ph type="sldNum" sz="quarter" idx="12"/>
          </p:nvPr>
        </p:nvSpPr>
        <p:spPr/>
        <p:txBody>
          <a:bodyPr/>
          <a:lstStyle/>
          <a:p>
            <a:fld id="{4267CD5E-26CF-4249-8540-BB1D07FD4227}" type="slidenum">
              <a:rPr lang="en-US" smtClean="0"/>
              <a:t>14</a:t>
            </a:fld>
            <a:endParaRPr lang="en-US" dirty="0"/>
          </a:p>
        </p:txBody>
      </p:sp>
      <p:sp>
        <p:nvSpPr>
          <p:cNvPr id="8" name="Title 1">
            <a:extLst>
              <a:ext uri="{FF2B5EF4-FFF2-40B4-BE49-F238E27FC236}">
                <a16:creationId xmlns:a16="http://schemas.microsoft.com/office/drawing/2014/main" id="{3F7DC992-5D0E-4833-D8FB-35B7F7886DBD}"/>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a:t>
            </a:r>
          </a:p>
        </p:txBody>
      </p:sp>
    </p:spTree>
    <p:extLst>
      <p:ext uri="{BB962C8B-B14F-4D97-AF65-F5344CB8AC3E}">
        <p14:creationId xmlns:p14="http://schemas.microsoft.com/office/powerpoint/2010/main" val="79315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9B5EF-0535-1F55-F170-11EE14F8D9C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F4F6C8-7D38-6C1A-4DE1-BF7D21C5D7EE}"/>
              </a:ext>
            </a:extLst>
          </p:cNvPr>
          <p:cNvSpPr>
            <a:spLocks noGrp="1"/>
          </p:cNvSpPr>
          <p:nvPr>
            <p:ph type="sldNum" sz="quarter" idx="12"/>
          </p:nvPr>
        </p:nvSpPr>
        <p:spPr/>
        <p:txBody>
          <a:bodyPr/>
          <a:lstStyle/>
          <a:p>
            <a:fld id="{4267CD5E-26CF-4249-8540-BB1D07FD4227}" type="slidenum">
              <a:rPr lang="en-US" smtClean="0"/>
              <a:t>15</a:t>
            </a:fld>
            <a:endParaRPr lang="en-US" dirty="0"/>
          </a:p>
        </p:txBody>
      </p:sp>
      <p:sp>
        <p:nvSpPr>
          <p:cNvPr id="8" name="Title 1">
            <a:extLst>
              <a:ext uri="{FF2B5EF4-FFF2-40B4-BE49-F238E27FC236}">
                <a16:creationId xmlns:a16="http://schemas.microsoft.com/office/drawing/2014/main" id="{AD4543A1-2842-23A0-69BE-A14742E18BB3}"/>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a:t>
            </a:r>
          </a:p>
        </p:txBody>
      </p:sp>
    </p:spTree>
    <p:extLst>
      <p:ext uri="{BB962C8B-B14F-4D97-AF65-F5344CB8AC3E}">
        <p14:creationId xmlns:p14="http://schemas.microsoft.com/office/powerpoint/2010/main" val="260780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AACC-FA42-88A7-C453-7D79CB6D541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4E5BCC-D741-5DAD-44EE-2651FCE1E7E4}"/>
              </a:ext>
            </a:extLst>
          </p:cNvPr>
          <p:cNvSpPr>
            <a:spLocks noGrp="1"/>
          </p:cNvSpPr>
          <p:nvPr>
            <p:ph type="sldNum" sz="quarter" idx="12"/>
          </p:nvPr>
        </p:nvSpPr>
        <p:spPr/>
        <p:txBody>
          <a:bodyPr/>
          <a:lstStyle/>
          <a:p>
            <a:fld id="{4267CD5E-26CF-4249-8540-BB1D07FD4227}" type="slidenum">
              <a:rPr lang="en-US" smtClean="0"/>
              <a:t>16</a:t>
            </a:fld>
            <a:endParaRPr lang="en-US" dirty="0"/>
          </a:p>
        </p:txBody>
      </p:sp>
      <p:sp>
        <p:nvSpPr>
          <p:cNvPr id="8" name="Title 1">
            <a:extLst>
              <a:ext uri="{FF2B5EF4-FFF2-40B4-BE49-F238E27FC236}">
                <a16:creationId xmlns:a16="http://schemas.microsoft.com/office/drawing/2014/main" id="{3268EB1C-C372-9BEF-3DA3-9FAE661DA15D}"/>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a:t>
            </a:r>
          </a:p>
        </p:txBody>
      </p:sp>
    </p:spTree>
    <p:extLst>
      <p:ext uri="{BB962C8B-B14F-4D97-AF65-F5344CB8AC3E}">
        <p14:creationId xmlns:p14="http://schemas.microsoft.com/office/powerpoint/2010/main" val="4248357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EE5F0-9794-CB9D-C221-8DC003B3026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E09E2A9-69FC-60A6-6B33-2FE69F4326BD}"/>
              </a:ext>
            </a:extLst>
          </p:cNvPr>
          <p:cNvSpPr>
            <a:spLocks noGrp="1"/>
          </p:cNvSpPr>
          <p:nvPr>
            <p:ph type="sldNum" sz="quarter" idx="12"/>
          </p:nvPr>
        </p:nvSpPr>
        <p:spPr/>
        <p:txBody>
          <a:bodyPr/>
          <a:lstStyle/>
          <a:p>
            <a:fld id="{4267CD5E-26CF-4249-8540-BB1D07FD4227}" type="slidenum">
              <a:rPr lang="en-US" smtClean="0"/>
              <a:t>17</a:t>
            </a:fld>
            <a:endParaRPr lang="en-US" dirty="0"/>
          </a:p>
        </p:txBody>
      </p:sp>
      <p:sp>
        <p:nvSpPr>
          <p:cNvPr id="8" name="Title 1">
            <a:extLst>
              <a:ext uri="{FF2B5EF4-FFF2-40B4-BE49-F238E27FC236}">
                <a16:creationId xmlns:a16="http://schemas.microsoft.com/office/drawing/2014/main" id="{621CE869-1D27-6A08-309D-513097B00F37}"/>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a:t>
            </a:r>
          </a:p>
        </p:txBody>
      </p:sp>
    </p:spTree>
    <p:extLst>
      <p:ext uri="{BB962C8B-B14F-4D97-AF65-F5344CB8AC3E}">
        <p14:creationId xmlns:p14="http://schemas.microsoft.com/office/powerpoint/2010/main" val="1381320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A994C-68A1-9EE8-7E2D-DD3485066A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4D5E89-2F26-DFF6-876F-A84A20C807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dirty="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C4DBC75-2120-7C3F-33A1-3F6EBD10A35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Comparison &amp; Conclusions</a:t>
            </a:r>
          </a:p>
        </p:txBody>
      </p:sp>
      <p:pic>
        <p:nvPicPr>
          <p:cNvPr id="6" name="Picture 5">
            <a:extLst>
              <a:ext uri="{FF2B5EF4-FFF2-40B4-BE49-F238E27FC236}">
                <a16:creationId xmlns:a16="http://schemas.microsoft.com/office/drawing/2014/main" id="{0A0EEEF3-F833-310F-487B-92764FA89F26}"/>
              </a:ext>
            </a:extLst>
          </p:cNvPr>
          <p:cNvPicPr>
            <a:picLocks noChangeAspect="1"/>
          </p:cNvPicPr>
          <p:nvPr/>
        </p:nvPicPr>
        <p:blipFill>
          <a:blip r:embed="rId2"/>
          <a:stretch>
            <a:fillRect/>
          </a:stretch>
        </p:blipFill>
        <p:spPr>
          <a:xfrm>
            <a:off x="536982" y="923158"/>
            <a:ext cx="11008659" cy="3641325"/>
          </a:xfrm>
          <a:prstGeom prst="rect">
            <a:avLst/>
          </a:prstGeom>
          <a:ln>
            <a:solidFill>
              <a:schemeClr val="accent1"/>
            </a:solidFill>
          </a:ln>
        </p:spPr>
      </p:pic>
      <p:sp>
        <p:nvSpPr>
          <p:cNvPr id="11" name="TextBox 10">
            <a:extLst>
              <a:ext uri="{FF2B5EF4-FFF2-40B4-BE49-F238E27FC236}">
                <a16:creationId xmlns:a16="http://schemas.microsoft.com/office/drawing/2014/main" id="{8E7335BD-E7FD-CB65-33FA-6A4CAA10A40A}"/>
              </a:ext>
            </a:extLst>
          </p:cNvPr>
          <p:cNvSpPr txBox="1"/>
          <p:nvPr/>
        </p:nvSpPr>
        <p:spPr>
          <a:xfrm>
            <a:off x="779929" y="4993341"/>
            <a:ext cx="11501225" cy="1200329"/>
          </a:xfrm>
          <a:prstGeom prst="rect">
            <a:avLst/>
          </a:prstGeom>
          <a:noFill/>
        </p:spPr>
        <p:txBody>
          <a:bodyPr wrap="none" rtlCol="0">
            <a:spAutoFit/>
          </a:bodyPr>
          <a:lstStyle/>
          <a:p>
            <a:pPr marL="285750" indent="-285750">
              <a:buFont typeface="Arial" panose="020B0604020202020204" pitchFamily="34" charset="0"/>
              <a:buChar char="•"/>
            </a:pPr>
            <a:r>
              <a:rPr lang="en-US" b="1" dirty="0"/>
              <a:t>K-means</a:t>
            </a:r>
            <a:r>
              <a:rPr lang="en-US" dirty="0"/>
              <a:t> (Un-supervised algorithm) </a:t>
            </a:r>
            <a:r>
              <a:rPr lang="en-US" b="1" dirty="0"/>
              <a:t>is not a great clustering algorithm </a:t>
            </a:r>
            <a:r>
              <a:rPr lang="en-US" dirty="0"/>
              <a:t>due to overlap present within data grouping</a:t>
            </a:r>
          </a:p>
          <a:p>
            <a:pPr marL="285750" indent="-285750">
              <a:buFont typeface="Arial" panose="020B0604020202020204" pitchFamily="34" charset="0"/>
              <a:buChar char="•"/>
            </a:pPr>
            <a:r>
              <a:rPr lang="en-US" b="1" dirty="0"/>
              <a:t>SVM is performing best </a:t>
            </a:r>
            <a:r>
              <a:rPr lang="en-US" dirty="0"/>
              <a:t>among all above compared models (Random Forest, </a:t>
            </a:r>
            <a:r>
              <a:rPr lang="en-US" dirty="0" err="1"/>
              <a:t>XXGBoost</a:t>
            </a:r>
            <a:r>
              <a:rPr lang="en-US" dirty="0"/>
              <a:t>, KNN, Logistic Regression</a:t>
            </a:r>
          </a:p>
          <a:p>
            <a:r>
              <a:rPr lang="en-US" dirty="0"/>
              <a:t>in terms of AUC, Recall, Precision and F1_Score.</a:t>
            </a:r>
          </a:p>
          <a:p>
            <a:pPr marL="285750" indent="-285750">
              <a:buFont typeface="Arial" panose="020B0604020202020204" pitchFamily="34" charset="0"/>
              <a:buChar char="•"/>
            </a:pPr>
            <a:r>
              <a:rPr lang="en-US" dirty="0"/>
              <a:t> </a:t>
            </a:r>
          </a:p>
        </p:txBody>
      </p:sp>
    </p:spTree>
    <p:extLst>
      <p:ext uri="{BB962C8B-B14F-4D97-AF65-F5344CB8AC3E}">
        <p14:creationId xmlns:p14="http://schemas.microsoft.com/office/powerpoint/2010/main" val="2374336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A4E85-2C18-72CA-DFE2-1065F46454C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34410D-D65B-57C6-58E3-8D113A4A9C8D}"/>
              </a:ext>
            </a:extLst>
          </p:cNvPr>
          <p:cNvSpPr>
            <a:spLocks noGrp="1"/>
          </p:cNvSpPr>
          <p:nvPr>
            <p:ph idx="1"/>
          </p:nvPr>
        </p:nvSpPr>
        <p:spPr>
          <a:xfrm>
            <a:off x="549826" y="1416205"/>
            <a:ext cx="10710619" cy="4860635"/>
          </a:xfrm>
        </p:spPr>
        <p:txBody>
          <a:bodyPr/>
          <a:lstStyle/>
          <a:p>
            <a:pPr>
              <a:defRPr b="1"/>
            </a:pPr>
            <a:r>
              <a:rPr lang="en-US" sz="2000" dirty="0">
                <a:cs typeface="Times New Roman" panose="02020603050405020304" pitchFamily="18" charset="0"/>
              </a:rPr>
              <a:t> Hyper Parameter Tuning,</a:t>
            </a:r>
          </a:p>
          <a:p>
            <a:pPr>
              <a:defRPr b="1"/>
            </a:pPr>
            <a:r>
              <a:rPr lang="en-US" sz="2000" dirty="0">
                <a:cs typeface="Times New Roman" panose="02020603050405020304" pitchFamily="18" charset="0"/>
              </a:rPr>
              <a:t>Model Deployment in Cloud/POC on </a:t>
            </a:r>
            <a:r>
              <a:rPr lang="en-US" sz="2000" dirty="0" err="1">
                <a:cs typeface="Times New Roman" panose="02020603050405020304" pitchFamily="18" charset="0"/>
              </a:rPr>
              <a:t>Streamlit</a:t>
            </a:r>
            <a:endParaRPr lang="en-US" sz="2000" dirty="0">
              <a:cs typeface="Times New Roman" panose="02020603050405020304" pitchFamily="18" charset="0"/>
            </a:endParaRPr>
          </a:p>
          <a:p>
            <a:pPr>
              <a:defRPr b="1"/>
            </a:pPr>
            <a:r>
              <a:rPr lang="en-US" sz="2000" dirty="0">
                <a:cs typeface="Times New Roman" panose="02020603050405020304" pitchFamily="18" charset="0"/>
              </a:rPr>
              <a:t>Use the latest surveyed data,</a:t>
            </a:r>
          </a:p>
          <a:p>
            <a:pPr>
              <a:defRPr b="1"/>
            </a:pPr>
            <a:r>
              <a:rPr lang="en-US" sz="2000" dirty="0">
                <a:cs typeface="Times New Roman" panose="02020603050405020304" pitchFamily="18" charset="0"/>
              </a:rPr>
              <a:t>Use the other supported datasets,</a:t>
            </a:r>
          </a:p>
          <a:p>
            <a:pPr>
              <a:defRPr b="1"/>
            </a:pPr>
            <a:r>
              <a:rPr lang="en-US" sz="2000" dirty="0">
                <a:cs typeface="Times New Roman" panose="02020603050405020304" pitchFamily="18" charset="0"/>
              </a:rPr>
              <a:t>Implement advanced clustering algorithms,</a:t>
            </a:r>
          </a:p>
          <a:p>
            <a:pPr>
              <a:spcBef>
                <a:spcPts val="0"/>
              </a:spcBef>
              <a:spcAft>
                <a:spcPts val="0"/>
              </a:spcAft>
            </a:pPr>
            <a:endParaRPr lang="en-US" dirty="0">
              <a:effectLst/>
            </a:endParaRPr>
          </a:p>
          <a:p>
            <a:pPr marL="457200" marR="0" lvl="1" indent="0">
              <a:lnSpc>
                <a:spcPct val="107000"/>
              </a:lnSpc>
              <a:spcBef>
                <a:spcPts val="0"/>
              </a:spcBef>
              <a:spcAft>
                <a:spcPts val="800"/>
              </a:spcAft>
              <a:buNone/>
              <a:tabLst>
                <a:tab pos="914400" algn="l"/>
              </a:tabLst>
            </a:pPr>
            <a:r>
              <a:rPr lang="en-US" sz="2000" kern="100" dirty="0">
                <a:effectLst/>
                <a:ea typeface="Aptos" panose="020B0004020202020204" pitchFamily="34" charset="0"/>
                <a:cs typeface="Times New Roman" panose="02020603050405020304" pitchFamily="18" charset="0"/>
              </a:rPr>
              <a:t> </a:t>
            </a:r>
          </a:p>
          <a:p>
            <a:pPr marL="0" indent="0">
              <a:buNone/>
            </a:pPr>
            <a:endParaRPr lang="en-US" dirty="0"/>
          </a:p>
        </p:txBody>
      </p:sp>
      <p:sp>
        <p:nvSpPr>
          <p:cNvPr id="3" name="Slide Number Placeholder 2">
            <a:extLst>
              <a:ext uri="{FF2B5EF4-FFF2-40B4-BE49-F238E27FC236}">
                <a16:creationId xmlns:a16="http://schemas.microsoft.com/office/drawing/2014/main" id="{EF57A958-22DB-AB87-48D9-E2975C7FCD6B}"/>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dirty="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C270DA8E-91AA-5038-29A3-A2678E966F1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Future Work</a:t>
            </a:r>
          </a:p>
        </p:txBody>
      </p:sp>
    </p:spTree>
    <p:extLst>
      <p:ext uri="{BB962C8B-B14F-4D97-AF65-F5344CB8AC3E}">
        <p14:creationId xmlns:p14="http://schemas.microsoft.com/office/powerpoint/2010/main" val="379144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BC11-FCED-C557-8B84-F231A19034AC}"/>
              </a:ext>
            </a:extLst>
          </p:cNvPr>
          <p:cNvSpPr>
            <a:spLocks noGrp="1"/>
          </p:cNvSpPr>
          <p:nvPr>
            <p:ph type="title"/>
          </p:nvPr>
        </p:nvSpPr>
        <p:spPr/>
        <p:txBody>
          <a:bodyPr/>
          <a:lstStyle/>
          <a:p>
            <a:pPr algn="ctr"/>
            <a:r>
              <a:rPr lang="en-US" dirty="0">
                <a:solidFill>
                  <a:srgbClr val="7D123C"/>
                </a:solidFill>
              </a:rPr>
              <a:t>Team Members</a:t>
            </a:r>
          </a:p>
        </p:txBody>
      </p:sp>
      <p:sp>
        <p:nvSpPr>
          <p:cNvPr id="5" name="Slide Number Placeholder 4">
            <a:extLst>
              <a:ext uri="{FF2B5EF4-FFF2-40B4-BE49-F238E27FC236}">
                <a16:creationId xmlns:a16="http://schemas.microsoft.com/office/drawing/2014/main" id="{D11268D3-07ED-514A-961B-1F062FCA55AF}"/>
              </a:ext>
            </a:extLst>
          </p:cNvPr>
          <p:cNvSpPr>
            <a:spLocks noGrp="1"/>
          </p:cNvSpPr>
          <p:nvPr>
            <p:ph type="sldNum" sz="quarter" idx="12"/>
          </p:nvPr>
        </p:nvSpPr>
        <p:spPr/>
        <p:txBody>
          <a:bodyPr/>
          <a:lstStyle/>
          <a:p>
            <a:fld id="{4267CD5E-26CF-4249-8540-BB1D07FD4227}" type="slidenum">
              <a:rPr lang="en-US" smtClean="0"/>
              <a:t>2</a:t>
            </a:fld>
            <a:endParaRPr lang="en-US" dirty="0"/>
          </a:p>
        </p:txBody>
      </p:sp>
      <p:sp>
        <p:nvSpPr>
          <p:cNvPr id="14" name="Google Shape;96;p14">
            <a:extLst>
              <a:ext uri="{FF2B5EF4-FFF2-40B4-BE49-F238E27FC236}">
                <a16:creationId xmlns:a16="http://schemas.microsoft.com/office/drawing/2014/main" id="{0CB4829E-B79E-A976-9D86-F876DA65AEF6}"/>
              </a:ext>
            </a:extLst>
          </p:cNvPr>
          <p:cNvSpPr txBox="1">
            <a:spLocks/>
          </p:cNvSpPr>
          <p:nvPr/>
        </p:nvSpPr>
        <p:spPr>
          <a:xfrm>
            <a:off x="8953832" y="3841268"/>
            <a:ext cx="1905000"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dirty="0"/>
              <a:t>Komal </a:t>
            </a:r>
            <a:r>
              <a:rPr lang="en-US" dirty="0" err="1"/>
              <a:t>Wavhal</a:t>
            </a:r>
            <a:endParaRPr lang="en-US" dirty="0"/>
          </a:p>
          <a:p>
            <a:r>
              <a:rPr lang="en-US" dirty="0"/>
              <a:t>CWID: 20034443</a:t>
            </a:r>
          </a:p>
        </p:txBody>
      </p:sp>
      <p:sp>
        <p:nvSpPr>
          <p:cNvPr id="15" name="Google Shape;97;p14">
            <a:extLst>
              <a:ext uri="{FF2B5EF4-FFF2-40B4-BE49-F238E27FC236}">
                <a16:creationId xmlns:a16="http://schemas.microsoft.com/office/drawing/2014/main" id="{FEDEDC08-D7B7-266B-E58A-2596F7118989}"/>
              </a:ext>
            </a:extLst>
          </p:cNvPr>
          <p:cNvSpPr txBox="1">
            <a:spLocks/>
          </p:cNvSpPr>
          <p:nvPr/>
        </p:nvSpPr>
        <p:spPr>
          <a:xfrm>
            <a:off x="6000874" y="3821261"/>
            <a:ext cx="2562668"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dirty="0"/>
              <a:t>Lilli Nappi</a:t>
            </a:r>
          </a:p>
          <a:p>
            <a:r>
              <a:rPr lang="en-US" dirty="0"/>
              <a:t>CWID: 20006502</a:t>
            </a:r>
          </a:p>
        </p:txBody>
      </p:sp>
      <p:sp>
        <p:nvSpPr>
          <p:cNvPr id="16" name="Google Shape;98;p14">
            <a:extLst>
              <a:ext uri="{FF2B5EF4-FFF2-40B4-BE49-F238E27FC236}">
                <a16:creationId xmlns:a16="http://schemas.microsoft.com/office/drawing/2014/main" id="{772D2FB5-D46A-38D3-754C-EB4DD88BCE84}"/>
              </a:ext>
            </a:extLst>
          </p:cNvPr>
          <p:cNvSpPr txBox="1">
            <a:spLocks/>
          </p:cNvSpPr>
          <p:nvPr/>
        </p:nvSpPr>
        <p:spPr>
          <a:xfrm>
            <a:off x="727917" y="3736372"/>
            <a:ext cx="2211846" cy="817591"/>
          </a:xfrm>
          <a:prstGeom prst="rect">
            <a:avLst/>
          </a:prstGeom>
        </p:spPr>
        <p:txBody>
          <a:bodyPr spcFirstLastPara="1" vert="horz" wrap="square" lIns="91425" tIns="91425" rIns="91425" bIns="91425" rtlCol="0" anchor="t" anchorCtr="0">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Font typeface="Wingdings" pitchFamily="2" charset="2"/>
              <a:buNone/>
            </a:pPr>
            <a:r>
              <a:rPr lang="en-US" sz="1600" dirty="0"/>
              <a:t>Milan Chandiramani</a:t>
            </a:r>
          </a:p>
          <a:p>
            <a:pPr marL="0" indent="0" algn="ctr">
              <a:lnSpc>
                <a:spcPct val="50000"/>
              </a:lnSpc>
              <a:spcBef>
                <a:spcPts val="1600"/>
              </a:spcBef>
              <a:spcAft>
                <a:spcPts val="1600"/>
              </a:spcAft>
              <a:buFont typeface="Wingdings" pitchFamily="2" charset="2"/>
              <a:buNone/>
            </a:pPr>
            <a:r>
              <a:rPr lang="en-US" sz="1600" dirty="0"/>
              <a:t>CWID: 20032010</a:t>
            </a:r>
          </a:p>
        </p:txBody>
      </p:sp>
      <p:sp>
        <p:nvSpPr>
          <p:cNvPr id="17" name="Google Shape;99;p14">
            <a:extLst>
              <a:ext uri="{FF2B5EF4-FFF2-40B4-BE49-F238E27FC236}">
                <a16:creationId xmlns:a16="http://schemas.microsoft.com/office/drawing/2014/main" id="{F99420ED-EE6F-8405-939E-4E372C0C91B8}"/>
              </a:ext>
            </a:extLst>
          </p:cNvPr>
          <p:cNvSpPr txBox="1">
            <a:spLocks/>
          </p:cNvSpPr>
          <p:nvPr/>
        </p:nvSpPr>
        <p:spPr>
          <a:xfrm>
            <a:off x="3675702" y="3841268"/>
            <a:ext cx="1905000"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dirty="0"/>
              <a:t>Suraj </a:t>
            </a:r>
            <a:r>
              <a:rPr lang="en-US" dirty="0" err="1"/>
              <a:t>Gangwani</a:t>
            </a:r>
            <a:endParaRPr lang="en-US" dirty="0"/>
          </a:p>
          <a:p>
            <a:r>
              <a:rPr lang="en-US" dirty="0"/>
              <a:t>CWID: </a:t>
            </a:r>
          </a:p>
        </p:txBody>
      </p:sp>
      <p:pic>
        <p:nvPicPr>
          <p:cNvPr id="18" name="Picture 17" descr="A person in a suit and tie&#10;&#10;Description automatically generated">
            <a:extLst>
              <a:ext uri="{FF2B5EF4-FFF2-40B4-BE49-F238E27FC236}">
                <a16:creationId xmlns:a16="http://schemas.microsoft.com/office/drawing/2014/main" id="{91153F71-CAF4-8338-BE56-61F84CA5505C}"/>
              </a:ext>
            </a:extLst>
          </p:cNvPr>
          <p:cNvPicPr>
            <a:picLocks noChangeAspect="1"/>
          </p:cNvPicPr>
          <p:nvPr/>
        </p:nvPicPr>
        <p:blipFill>
          <a:blip r:embed="rId2"/>
          <a:srcRect l="3704" r="2469" b="2058"/>
          <a:stretch/>
        </p:blipFill>
        <p:spPr>
          <a:xfrm>
            <a:off x="927140" y="1929937"/>
            <a:ext cx="1787411" cy="1865800"/>
          </a:xfrm>
          <a:prstGeom prst="rect">
            <a:avLst/>
          </a:prstGeom>
        </p:spPr>
      </p:pic>
      <p:pic>
        <p:nvPicPr>
          <p:cNvPr id="19" name="Picture 18" descr="A person with long hair smiling&#10;&#10;Description automatically generated">
            <a:extLst>
              <a:ext uri="{FF2B5EF4-FFF2-40B4-BE49-F238E27FC236}">
                <a16:creationId xmlns:a16="http://schemas.microsoft.com/office/drawing/2014/main" id="{170A6625-29F6-AA8B-3CD1-ABA96B32EB7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437475" y="1910717"/>
            <a:ext cx="1865801" cy="1865801"/>
          </a:xfrm>
          <a:prstGeom prst="rect">
            <a:avLst/>
          </a:prstGeom>
        </p:spPr>
      </p:pic>
      <p:pic>
        <p:nvPicPr>
          <p:cNvPr id="23" name="Graphic 22" descr="Male profile with solid fill">
            <a:extLst>
              <a:ext uri="{FF2B5EF4-FFF2-40B4-BE49-F238E27FC236}">
                <a16:creationId xmlns:a16="http://schemas.microsoft.com/office/drawing/2014/main" id="{E6BFCE04-AC90-6B67-9C83-B75841DFC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5302" y="2055219"/>
            <a:ext cx="1865801" cy="1865801"/>
          </a:xfrm>
          <a:prstGeom prst="rect">
            <a:avLst/>
          </a:prstGeom>
        </p:spPr>
      </p:pic>
      <p:pic>
        <p:nvPicPr>
          <p:cNvPr id="25" name="Picture 24" descr="A person with dark hair wearing a blue jacket&#10;&#10;Description automatically generated">
            <a:extLst>
              <a:ext uri="{FF2B5EF4-FFF2-40B4-BE49-F238E27FC236}">
                <a16:creationId xmlns:a16="http://schemas.microsoft.com/office/drawing/2014/main" id="{BC570A1A-354D-CF12-2260-5E0811A46EF5}"/>
              </a:ext>
            </a:extLst>
          </p:cNvPr>
          <p:cNvPicPr>
            <a:picLocks noChangeAspect="1"/>
          </p:cNvPicPr>
          <p:nvPr/>
        </p:nvPicPr>
        <p:blipFill>
          <a:blip r:embed="rId7"/>
          <a:stretch>
            <a:fillRect/>
          </a:stretch>
        </p:blipFill>
        <p:spPr>
          <a:xfrm>
            <a:off x="8953831" y="1910717"/>
            <a:ext cx="1865801" cy="1865801"/>
          </a:xfrm>
          <a:prstGeom prst="rect">
            <a:avLst/>
          </a:prstGeom>
        </p:spPr>
      </p:pic>
    </p:spTree>
    <p:extLst>
      <p:ext uri="{BB962C8B-B14F-4D97-AF65-F5344CB8AC3E}">
        <p14:creationId xmlns:p14="http://schemas.microsoft.com/office/powerpoint/2010/main" val="2630079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97E6A-649B-46EF-2836-D2485A3578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8772C-E27A-C739-BB7D-65BC4F29FCD4}"/>
              </a:ext>
            </a:extLst>
          </p:cNvPr>
          <p:cNvSpPr>
            <a:spLocks noGrp="1"/>
          </p:cNvSpPr>
          <p:nvPr>
            <p:ph idx="1"/>
          </p:nvPr>
        </p:nvSpPr>
        <p:spPr>
          <a:xfrm>
            <a:off x="549826" y="1416205"/>
            <a:ext cx="10710619" cy="4860635"/>
          </a:xfrm>
        </p:spPr>
        <p:txBody>
          <a:bodyPr/>
          <a:lstStyle/>
          <a:p>
            <a:pPr>
              <a:defRPr b="1"/>
            </a:pPr>
            <a:r>
              <a:rPr lang="en-US" sz="2000" dirty="0">
                <a:cs typeface="Times New Roman" panose="02020603050405020304" pitchFamily="18" charset="0"/>
              </a:rPr>
              <a:t> </a:t>
            </a:r>
            <a:r>
              <a:rPr lang="en-US" sz="2000" dirty="0">
                <a:cs typeface="Times New Roman" panose="02020603050405020304" pitchFamily="18" charset="0"/>
                <a:hlinkClick r:id="rId2"/>
              </a:rPr>
              <a:t>https://www.kaggle.com/code/haidar14/ml-diabetesdatasetclustering</a:t>
            </a:r>
            <a:endParaRPr lang="en-US" sz="2000" dirty="0">
              <a:cs typeface="Times New Roman" panose="02020603050405020304" pitchFamily="18" charset="0"/>
            </a:endParaRPr>
          </a:p>
          <a:p>
            <a:pPr>
              <a:defRPr b="1"/>
            </a:pPr>
            <a:r>
              <a:rPr lang="en-US" sz="2000" dirty="0">
                <a:cs typeface="Times New Roman" panose="02020603050405020304" pitchFamily="18" charset="0"/>
                <a:hlinkClick r:id="rId3"/>
              </a:rPr>
              <a:t>https://www.kaggle.com/datasets/alexteboul/diabetes-health-indicators-dataset/data</a:t>
            </a:r>
            <a:endParaRPr lang="en-US" sz="2000" dirty="0">
              <a:cs typeface="Times New Roman" panose="02020603050405020304" pitchFamily="18" charset="0"/>
            </a:endParaRPr>
          </a:p>
          <a:p>
            <a:pPr>
              <a:defRPr b="1"/>
            </a:pPr>
            <a:endParaRPr lang="en-US" sz="2000" dirty="0">
              <a:cs typeface="Times New Roman" panose="02020603050405020304" pitchFamily="18" charset="0"/>
            </a:endParaRPr>
          </a:p>
          <a:p>
            <a:pPr>
              <a:defRPr b="1"/>
            </a:pPr>
            <a:endParaRPr lang="en-US" sz="2000" dirty="0">
              <a:cs typeface="Times New Roman" panose="02020603050405020304" pitchFamily="18" charset="0"/>
            </a:endParaRPr>
          </a:p>
          <a:p>
            <a:pPr>
              <a:spcBef>
                <a:spcPts val="0"/>
              </a:spcBef>
              <a:spcAft>
                <a:spcPts val="0"/>
              </a:spcAft>
            </a:pPr>
            <a:endParaRPr lang="en-US" dirty="0">
              <a:effectLst/>
            </a:endParaRPr>
          </a:p>
          <a:p>
            <a:pPr marL="457200" marR="0" lvl="1" indent="0">
              <a:lnSpc>
                <a:spcPct val="107000"/>
              </a:lnSpc>
              <a:spcBef>
                <a:spcPts val="0"/>
              </a:spcBef>
              <a:spcAft>
                <a:spcPts val="800"/>
              </a:spcAft>
              <a:buNone/>
              <a:tabLst>
                <a:tab pos="914400" algn="l"/>
              </a:tabLst>
            </a:pPr>
            <a:r>
              <a:rPr lang="en-US" sz="2000" kern="100" dirty="0">
                <a:effectLst/>
                <a:ea typeface="Aptos" panose="020B0004020202020204" pitchFamily="34" charset="0"/>
                <a:cs typeface="Times New Roman" panose="02020603050405020304" pitchFamily="18" charset="0"/>
              </a:rPr>
              <a:t> </a:t>
            </a:r>
          </a:p>
          <a:p>
            <a:pPr marL="0" indent="0">
              <a:buNone/>
            </a:pPr>
            <a:endParaRPr lang="en-US" dirty="0"/>
          </a:p>
        </p:txBody>
      </p:sp>
      <p:sp>
        <p:nvSpPr>
          <p:cNvPr id="3" name="Slide Number Placeholder 2">
            <a:extLst>
              <a:ext uri="{FF2B5EF4-FFF2-40B4-BE49-F238E27FC236}">
                <a16:creationId xmlns:a16="http://schemas.microsoft.com/office/drawing/2014/main" id="{8331DD32-D3D3-5D2A-8B72-8F62A7B06EF5}"/>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0" dirty="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1CA09C6-96E4-42D5-7B6B-FD7B4B09DE43}"/>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References</a:t>
            </a:r>
          </a:p>
        </p:txBody>
      </p:sp>
    </p:spTree>
    <p:extLst>
      <p:ext uri="{BB962C8B-B14F-4D97-AF65-F5344CB8AC3E}">
        <p14:creationId xmlns:p14="http://schemas.microsoft.com/office/powerpoint/2010/main" val="2944675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CE9BC8-B2A2-53D7-25DE-0763A0944BA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9C1DD6-BACC-7146-89D6-20D1ABD27076}"/>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defTabSz="914400" fontAlgn="auto">
              <a:spcAft>
                <a:spcPts val="600"/>
              </a:spcAft>
              <a:buClrTx/>
              <a:buSzTx/>
              <a:tabLst/>
              <a:defRPr/>
            </a:pPr>
            <a:r>
              <a:rPr kumimoji="0" lang="en-US" sz="3600" b="1" i="0" u="none" strike="noStrike" kern="1200" cap="none" spc="0" normalizeH="0" baseline="0" noProof="0" dirty="0">
                <a:ln>
                  <a:noFill/>
                </a:ln>
                <a:solidFill>
                  <a:schemeClr val="tx2"/>
                </a:solidFill>
                <a:effectLst/>
                <a:uLnTx/>
                <a:uFillTx/>
                <a:latin typeface="+mj-lt"/>
                <a:ea typeface="+mj-ea"/>
                <a:cs typeface="+mj-cs"/>
              </a:rPr>
              <a:t>Questions?</a:t>
            </a: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Questions">
            <a:extLst>
              <a:ext uri="{FF2B5EF4-FFF2-40B4-BE49-F238E27FC236}">
                <a16:creationId xmlns:a16="http://schemas.microsoft.com/office/drawing/2014/main" id="{9201F7EE-EEA1-BE33-C15D-94C43B8F15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3" name="Slide Number Placeholder 2">
            <a:extLst>
              <a:ext uri="{FF2B5EF4-FFF2-40B4-BE49-F238E27FC236}">
                <a16:creationId xmlns:a16="http://schemas.microsoft.com/office/drawing/2014/main" id="{DA331F2F-C182-2B88-1893-89F548CEC3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smtClean="0">
                <a:ln>
                  <a:noFill/>
                </a:ln>
                <a:solidFill>
                  <a:schemeClr val="tx1">
                    <a:tint val="75000"/>
                  </a:schemeClr>
                </a:solidFill>
                <a:effectLst/>
                <a:uLnTx/>
                <a:uFillTx/>
                <a:latin typeface="+mn-lt"/>
              </a:rPr>
              <a:pPr marR="0" lvl="0" indent="0" defTabSz="914400" fontAlgn="auto">
                <a:spcBef>
                  <a:spcPts val="0"/>
                </a:spcBef>
                <a:spcAft>
                  <a:spcPts val="600"/>
                </a:spcAft>
                <a:buClrTx/>
                <a:buSzTx/>
                <a:buFontTx/>
                <a:buNone/>
                <a:tabLst/>
                <a:defRPr/>
              </a:pPr>
              <a:t>22</a:t>
            </a:fld>
            <a:endParaRPr kumimoji="0" lang="en-US" b="1" i="0" u="none" strike="noStrike" cap="none" spc="0" normalizeH="0" baseline="0" noProof="0">
              <a:ln>
                <a:noFill/>
              </a:ln>
              <a:solidFill>
                <a:schemeClr val="tx1">
                  <a:tint val="75000"/>
                </a:schemeClr>
              </a:solidFill>
              <a:effectLst/>
              <a:uLnTx/>
              <a:uFillTx/>
              <a:latin typeface="+mn-lt"/>
            </a:endParaRPr>
          </a:p>
        </p:txBody>
      </p:sp>
      <mc:AlternateContent xmlns:mc="http://schemas.openxmlformats.org/markup-compatibility/2006">
        <mc:Choice xmlns:am3d="http://schemas.microsoft.com/office/drawing/2017/model3d" Requires="am3d">
          <p:graphicFrame>
            <p:nvGraphicFramePr>
              <p:cNvPr id="2" name="3D Model 1" descr="Question Mark">
                <a:extLst>
                  <a:ext uri="{FF2B5EF4-FFF2-40B4-BE49-F238E27FC236}">
                    <a16:creationId xmlns:a16="http://schemas.microsoft.com/office/drawing/2014/main" id="{779D5171-2EE8-9AC8-1892-816FE506E715}"/>
                  </a:ext>
                </a:extLst>
              </p:cNvPr>
              <p:cNvGraphicFramePr>
                <a:graphicFrameLocks noChangeAspect="1"/>
              </p:cNvGraphicFramePr>
              <p:nvPr>
                <p:extLst>
                  <p:ext uri="{D42A27DB-BD31-4B8C-83A1-F6EECF244321}">
                    <p14:modId xmlns:p14="http://schemas.microsoft.com/office/powerpoint/2010/main" val="285153618"/>
                  </p:ext>
                </p:extLst>
              </p:nvPr>
            </p:nvGraphicFramePr>
            <p:xfrm>
              <a:off x="3085489" y="1116106"/>
              <a:ext cx="2922285" cy="4059222"/>
            </p:xfrm>
            <a:graphic>
              <a:graphicData uri="http://schemas.microsoft.com/office/drawing/2017/model3d">
                <am3d:model3d r:embed="rId4">
                  <am3d:spPr>
                    <a:xfrm>
                      <a:off x="0" y="0"/>
                      <a:ext cx="2922285" cy="4059222"/>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x="890165" ay="-1869861" az="-468319"/>
                    <am3d:postTrans dx="0" dy="0" dz="0"/>
                  </am3d:trans>
                  <am3d:raster rName="Office3DRenderer" rVer="16.0.8326">
                    <am3d:blip r:embed="rId5"/>
                  </am3d:raster>
                  <am3d:objViewport viewportSz="50185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Question Mark">
                <a:extLst>
                  <a:ext uri="{FF2B5EF4-FFF2-40B4-BE49-F238E27FC236}">
                    <a16:creationId xmlns:a16="http://schemas.microsoft.com/office/drawing/2014/main" id="{779D5171-2EE8-9AC8-1892-816FE506E715}"/>
                  </a:ext>
                </a:extLst>
              </p:cNvPr>
              <p:cNvPicPr>
                <a:picLocks noGrp="1" noRot="1" noChangeAspect="1" noMove="1" noResize="1" noEditPoints="1" noAdjustHandles="1" noChangeArrowheads="1" noChangeShapeType="1" noCrop="1"/>
              </p:cNvPicPr>
              <p:nvPr/>
            </p:nvPicPr>
            <p:blipFill>
              <a:blip r:embed="rId5"/>
              <a:stretch>
                <a:fillRect/>
              </a:stretch>
            </p:blipFill>
            <p:spPr>
              <a:xfrm>
                <a:off x="3085489" y="1116106"/>
                <a:ext cx="2922285" cy="4059222"/>
              </a:xfrm>
              <a:prstGeom prst="rect">
                <a:avLst/>
              </a:prstGeom>
            </p:spPr>
          </p:pic>
        </mc:Fallback>
      </mc:AlternateContent>
    </p:spTree>
    <p:extLst>
      <p:ext uri="{BB962C8B-B14F-4D97-AF65-F5344CB8AC3E}">
        <p14:creationId xmlns:p14="http://schemas.microsoft.com/office/powerpoint/2010/main" val="3450917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Google Shape;138;p20">
            <a:extLst>
              <a:ext uri="{FF2B5EF4-FFF2-40B4-BE49-F238E27FC236}">
                <a16:creationId xmlns:a16="http://schemas.microsoft.com/office/drawing/2014/main" id="{0440B793-1381-6A39-FFD4-FAAC3D0DCB20}"/>
              </a:ext>
            </a:extLst>
          </p:cNvPr>
          <p:cNvSpPr txBox="1">
            <a:spLocks noGrp="1"/>
          </p:cNvSpPr>
          <p:nvPr>
            <p:ph type="title"/>
          </p:nvPr>
        </p:nvSpPr>
        <p:spPr>
          <a:xfrm>
            <a:off x="-3063580" y="0"/>
            <a:ext cx="11360800" cy="810400"/>
          </a:xfrm>
          <a:prstGeom prst="rect">
            <a:avLst/>
          </a:prstGeom>
        </p:spPr>
        <p:txBody>
          <a:bodyPr spcFirstLastPara="1" vert="horz" wrap="square" lIns="121900" tIns="121900" rIns="121900" bIns="121900" rtlCol="0" anchor="t" anchorCtr="0">
            <a:noAutofit/>
          </a:bodyPr>
          <a:lstStyle/>
          <a:p>
            <a:pPr algn="ctr">
              <a:spcBef>
                <a:spcPts val="0"/>
              </a:spcBef>
            </a:pPr>
            <a:r>
              <a:rPr lang="en" sz="3200" dirty="0"/>
              <a:t>Data Fields</a:t>
            </a:r>
            <a:endParaRPr sz="3200" dirty="0"/>
          </a:p>
        </p:txBody>
      </p:sp>
      <p:graphicFrame>
        <p:nvGraphicFramePr>
          <p:cNvPr id="8" name="Table 7">
            <a:extLst>
              <a:ext uri="{FF2B5EF4-FFF2-40B4-BE49-F238E27FC236}">
                <a16:creationId xmlns:a16="http://schemas.microsoft.com/office/drawing/2014/main" id="{6B79129B-95F7-E7A2-CF8B-A6F58D21CDD7}"/>
              </a:ext>
            </a:extLst>
          </p:cNvPr>
          <p:cNvGraphicFramePr>
            <a:graphicFrameLocks noGrp="1"/>
          </p:cNvGraphicFramePr>
          <p:nvPr>
            <p:extLst>
              <p:ext uri="{D42A27DB-BD31-4B8C-83A1-F6EECF244321}">
                <p14:modId xmlns:p14="http://schemas.microsoft.com/office/powerpoint/2010/main" val="3502466137"/>
              </p:ext>
            </p:extLst>
          </p:nvPr>
        </p:nvGraphicFramePr>
        <p:xfrm>
          <a:off x="415601" y="685731"/>
          <a:ext cx="4648012" cy="4592244"/>
        </p:xfrm>
        <a:graphic>
          <a:graphicData uri="http://schemas.openxmlformats.org/drawingml/2006/table">
            <a:tbl>
              <a:tblPr>
                <a:tableStyleId>{5C22544A-7EE6-4342-B048-85BDC9FD1C3A}</a:tableStyleId>
              </a:tblPr>
              <a:tblGrid>
                <a:gridCol w="1631574">
                  <a:extLst>
                    <a:ext uri="{9D8B030D-6E8A-4147-A177-3AD203B41FA5}">
                      <a16:colId xmlns:a16="http://schemas.microsoft.com/office/drawing/2014/main" val="3552051641"/>
                    </a:ext>
                  </a:extLst>
                </a:gridCol>
                <a:gridCol w="3016438">
                  <a:extLst>
                    <a:ext uri="{9D8B030D-6E8A-4147-A177-3AD203B41FA5}">
                      <a16:colId xmlns:a16="http://schemas.microsoft.com/office/drawing/2014/main" val="3195751502"/>
                    </a:ext>
                  </a:extLst>
                </a:gridCol>
              </a:tblGrid>
              <a:tr h="183599">
                <a:tc>
                  <a:txBody>
                    <a:bodyPr/>
                    <a:lstStyle/>
                    <a:p>
                      <a:pPr algn="l" fontAlgn="b"/>
                      <a:r>
                        <a:rPr lang="en-US" sz="1000" b="1" u="none" strike="noStrike" dirty="0" err="1">
                          <a:effectLst/>
                        </a:rPr>
                        <a:t>Diabetes_binary</a:t>
                      </a:r>
                      <a:endParaRPr lang="en-US" sz="1000" b="1" i="0" u="none" strike="noStrike" dirty="0">
                        <a:solidFill>
                          <a:srgbClr val="000000"/>
                        </a:solidFill>
                        <a:effectLst/>
                        <a:latin typeface="Aptos Narrow" panose="020B0004020202020204" pitchFamily="34" charset="0"/>
                      </a:endParaRPr>
                    </a:p>
                  </a:txBody>
                  <a:tcPr marL="1687" marR="1687" marT="1687" marB="0" anchor="b"/>
                </a:tc>
                <a:tc>
                  <a:txBody>
                    <a:bodyPr/>
                    <a:lstStyle/>
                    <a:p>
                      <a:pPr algn="l" fontAlgn="b"/>
                      <a:r>
                        <a:rPr lang="pt-BR" sz="1000" u="none" strike="noStrike" dirty="0">
                          <a:effectLst/>
                        </a:rPr>
                        <a:t>0 = No Diabetes</a:t>
                      </a:r>
                      <a:br>
                        <a:rPr lang="pt-BR" sz="1000" u="none" strike="noStrike" dirty="0">
                          <a:effectLst/>
                        </a:rPr>
                      </a:br>
                      <a:r>
                        <a:rPr lang="pt-BR" sz="1000" u="none" strike="noStrike" dirty="0">
                          <a:effectLst/>
                        </a:rPr>
                        <a:t>1 = Prediabtes &amp; diabetes</a:t>
                      </a:r>
                      <a:endParaRPr lang="pt-BR"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982963103"/>
                  </a:ext>
                </a:extLst>
              </a:tr>
              <a:tr h="183599">
                <a:tc>
                  <a:txBody>
                    <a:bodyPr/>
                    <a:lstStyle/>
                    <a:p>
                      <a:pPr algn="l" fontAlgn="b"/>
                      <a:r>
                        <a:rPr lang="en-US" sz="1000" b="1" u="none" strike="noStrike">
                          <a:effectLst/>
                        </a:rPr>
                        <a:t>HighBP</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dirty="0">
                          <a:effectLst/>
                        </a:rPr>
                        <a:t>0 = No High Blood Pressure</a:t>
                      </a:r>
                      <a:br>
                        <a:rPr lang="en-US" sz="1000" u="none" strike="noStrike" dirty="0">
                          <a:effectLst/>
                        </a:rPr>
                      </a:br>
                      <a:r>
                        <a:rPr lang="en-US" sz="1000" u="none" strike="noStrike" dirty="0">
                          <a:effectLst/>
                        </a:rPr>
                        <a:t>1 = High Blood Pressure</a:t>
                      </a:r>
                      <a:endParaRPr lang="en-US"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854589587"/>
                  </a:ext>
                </a:extLst>
              </a:tr>
              <a:tr h="183599">
                <a:tc>
                  <a:txBody>
                    <a:bodyPr/>
                    <a:lstStyle/>
                    <a:p>
                      <a:pPr algn="l" fontAlgn="b"/>
                      <a:r>
                        <a:rPr lang="en-US" sz="1000" b="1" u="none" strike="noStrike">
                          <a:effectLst/>
                        </a:rPr>
                        <a:t>HighChol</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 High Cholesterol</a:t>
                      </a:r>
                      <a:br>
                        <a:rPr lang="en-US" sz="1000" u="none" strike="noStrike">
                          <a:effectLst/>
                        </a:rPr>
                      </a:br>
                      <a:r>
                        <a:rPr lang="en-US" sz="1000" u="none" strike="noStrike">
                          <a:effectLst/>
                        </a:rPr>
                        <a:t>1 = High Cholesterol</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732948925"/>
                  </a:ext>
                </a:extLst>
              </a:tr>
              <a:tr h="183599">
                <a:tc>
                  <a:txBody>
                    <a:bodyPr/>
                    <a:lstStyle/>
                    <a:p>
                      <a:pPr algn="l" fontAlgn="b"/>
                      <a:r>
                        <a:rPr lang="en-US" sz="1000" b="1" u="none" strike="noStrike" dirty="0" err="1">
                          <a:effectLst/>
                        </a:rPr>
                        <a:t>CholCheck</a:t>
                      </a:r>
                      <a:endParaRPr lang="en-US" sz="1000" b="1" i="0" u="none" strike="noStrike" dirty="0">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 Cholesterol Check in 5 years</a:t>
                      </a:r>
                      <a:br>
                        <a:rPr lang="en-US" sz="1000" u="none" strike="noStrike">
                          <a:effectLst/>
                        </a:rPr>
                      </a:br>
                      <a:r>
                        <a:rPr lang="en-US" sz="1000" u="none" strike="noStrike">
                          <a:effectLst/>
                        </a:rPr>
                        <a:t>1 = Yes Cholesterol Check in 5 years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353825950"/>
                  </a:ext>
                </a:extLst>
              </a:tr>
              <a:tr h="92430">
                <a:tc>
                  <a:txBody>
                    <a:bodyPr/>
                    <a:lstStyle/>
                    <a:p>
                      <a:pPr algn="l" fontAlgn="b"/>
                      <a:r>
                        <a:rPr lang="en-US" sz="1000" b="1" u="none" strike="noStrike">
                          <a:effectLst/>
                        </a:rPr>
                        <a:t>BMI</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Body Mass Index</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4050202893"/>
                  </a:ext>
                </a:extLst>
              </a:tr>
              <a:tr h="274768">
                <a:tc>
                  <a:txBody>
                    <a:bodyPr/>
                    <a:lstStyle/>
                    <a:p>
                      <a:pPr algn="l" fontAlgn="b"/>
                      <a:r>
                        <a:rPr lang="en-US" sz="1000" b="1" u="none" strike="noStrike" dirty="0">
                          <a:effectLst/>
                        </a:rPr>
                        <a:t>Smoker</a:t>
                      </a:r>
                      <a:endParaRPr lang="en-US" sz="1000" b="1" i="0" u="none" strike="noStrike" dirty="0">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Have smoked 100 cigarettes in entire life?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234427678"/>
                  </a:ext>
                </a:extLst>
              </a:tr>
              <a:tr h="274768">
                <a:tc>
                  <a:txBody>
                    <a:bodyPr/>
                    <a:lstStyle/>
                    <a:p>
                      <a:pPr algn="l" fontAlgn="b"/>
                      <a:r>
                        <a:rPr lang="en-US" sz="1000" b="1" u="none" strike="noStrike" dirty="0">
                          <a:effectLst/>
                        </a:rPr>
                        <a:t>Stroke</a:t>
                      </a:r>
                      <a:endParaRPr lang="en-US" sz="1000" b="1" i="0" u="none" strike="noStrike" dirty="0">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Ever Told You Had a Stroke?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398680136"/>
                  </a:ext>
                </a:extLst>
              </a:tr>
              <a:tr h="183599">
                <a:tc>
                  <a:txBody>
                    <a:bodyPr/>
                    <a:lstStyle/>
                    <a:p>
                      <a:pPr algn="l" fontAlgn="b"/>
                      <a:r>
                        <a:rPr lang="en-US" sz="1000" b="1" u="none" strike="noStrike">
                          <a:effectLst/>
                        </a:rPr>
                        <a:t>HeartDiseaseorAttack</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785069148"/>
                  </a:ext>
                </a:extLst>
              </a:tr>
              <a:tr h="274768">
                <a:tc>
                  <a:txBody>
                    <a:bodyPr/>
                    <a:lstStyle/>
                    <a:p>
                      <a:pPr algn="l" fontAlgn="b"/>
                      <a:r>
                        <a:rPr lang="en-US" sz="1000" b="1" u="none" strike="noStrike">
                          <a:effectLst/>
                        </a:rPr>
                        <a:t>PhysActivity</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Physical Activity in Past 30 Days (not including job)</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021993139"/>
                  </a:ext>
                </a:extLst>
              </a:tr>
              <a:tr h="274768">
                <a:tc>
                  <a:txBody>
                    <a:bodyPr/>
                    <a:lstStyle/>
                    <a:p>
                      <a:pPr algn="l" fontAlgn="b"/>
                      <a:r>
                        <a:rPr lang="en-US" sz="1000" b="1" u="none" strike="noStrike">
                          <a:effectLst/>
                        </a:rPr>
                        <a:t>Fruits</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dirty="0">
                          <a:effectLst/>
                        </a:rPr>
                        <a:t>Consumed Fruit 1 or More Times Per Day</a:t>
                      </a:r>
                      <a:br>
                        <a:rPr lang="en-US" sz="1000" u="none" strike="noStrike" dirty="0">
                          <a:effectLst/>
                        </a:rPr>
                      </a:br>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906566508"/>
                  </a:ext>
                </a:extLst>
              </a:tr>
              <a:tr h="274768">
                <a:tc>
                  <a:txBody>
                    <a:bodyPr/>
                    <a:lstStyle/>
                    <a:p>
                      <a:pPr algn="l" fontAlgn="b"/>
                      <a:r>
                        <a:rPr lang="en-US" sz="1000" b="1" u="none" strike="noStrike">
                          <a:effectLst/>
                        </a:rPr>
                        <a:t>Veggies</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Consumed Vegetables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993865517"/>
                  </a:ext>
                </a:extLst>
              </a:tr>
              <a:tr h="548274">
                <a:tc>
                  <a:txBody>
                    <a:bodyPr/>
                    <a:lstStyle/>
                    <a:p>
                      <a:pPr algn="l" fontAlgn="b"/>
                      <a:r>
                        <a:rPr lang="en-US" sz="1000" b="1" u="none" strike="noStrike" dirty="0" err="1">
                          <a:effectLst/>
                        </a:rPr>
                        <a:t>HvyAlcoholConsump</a:t>
                      </a:r>
                      <a:endParaRPr lang="en-US" sz="1000" b="1" i="0" u="none" strike="noStrike" dirty="0">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dirty="0">
                          <a:effectLst/>
                        </a:rPr>
                        <a:t>Adult Men &gt;= 14 drinks per week</a:t>
                      </a:r>
                      <a:br>
                        <a:rPr lang="en-US" sz="1000" u="none" strike="noStrike" dirty="0">
                          <a:effectLst/>
                        </a:rPr>
                      </a:br>
                      <a:r>
                        <a:rPr lang="en-US" sz="1000" u="none" strike="noStrike" dirty="0">
                          <a:effectLst/>
                        </a:rPr>
                        <a:t>Adult Women &gt;= 7 drinks per week</a:t>
                      </a:r>
                      <a:br>
                        <a:rPr lang="en-US" sz="1000" u="none" strike="noStrike" dirty="0">
                          <a:effectLst/>
                        </a:rPr>
                      </a:br>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452713340"/>
                  </a:ext>
                </a:extLst>
              </a:tr>
            </a:tbl>
          </a:graphicData>
        </a:graphic>
      </p:graphicFrame>
      <p:graphicFrame>
        <p:nvGraphicFramePr>
          <p:cNvPr id="9" name="Table 8">
            <a:extLst>
              <a:ext uri="{FF2B5EF4-FFF2-40B4-BE49-F238E27FC236}">
                <a16:creationId xmlns:a16="http://schemas.microsoft.com/office/drawing/2014/main" id="{1EC49E7B-134A-462C-6F53-E1CB77E1EAD5}"/>
              </a:ext>
            </a:extLst>
          </p:cNvPr>
          <p:cNvGraphicFramePr>
            <a:graphicFrameLocks noGrp="1"/>
          </p:cNvGraphicFramePr>
          <p:nvPr>
            <p:extLst>
              <p:ext uri="{D42A27DB-BD31-4B8C-83A1-F6EECF244321}">
                <p14:modId xmlns:p14="http://schemas.microsoft.com/office/powerpoint/2010/main" val="2818240003"/>
              </p:ext>
            </p:extLst>
          </p:nvPr>
        </p:nvGraphicFramePr>
        <p:xfrm>
          <a:off x="5610447" y="220167"/>
          <a:ext cx="6165952" cy="6417670"/>
        </p:xfrm>
        <a:graphic>
          <a:graphicData uri="http://schemas.openxmlformats.org/drawingml/2006/table">
            <a:tbl>
              <a:tblPr>
                <a:tableStyleId>{5C22544A-7EE6-4342-B048-85BDC9FD1C3A}</a:tableStyleId>
              </a:tblPr>
              <a:tblGrid>
                <a:gridCol w="1395001">
                  <a:extLst>
                    <a:ext uri="{9D8B030D-6E8A-4147-A177-3AD203B41FA5}">
                      <a16:colId xmlns:a16="http://schemas.microsoft.com/office/drawing/2014/main" val="3180534244"/>
                    </a:ext>
                  </a:extLst>
                </a:gridCol>
                <a:gridCol w="4770951">
                  <a:extLst>
                    <a:ext uri="{9D8B030D-6E8A-4147-A177-3AD203B41FA5}">
                      <a16:colId xmlns:a16="http://schemas.microsoft.com/office/drawing/2014/main" val="1337962023"/>
                    </a:ext>
                  </a:extLst>
                </a:gridCol>
              </a:tblGrid>
              <a:tr h="550327">
                <a:tc>
                  <a:txBody>
                    <a:bodyPr/>
                    <a:lstStyle/>
                    <a:p>
                      <a:pPr algn="l" fontAlgn="b"/>
                      <a:r>
                        <a:rPr lang="en-US" sz="1000" b="1" u="none" strike="noStrike">
                          <a:effectLst/>
                        </a:rPr>
                        <a:t>AnyHealthcare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Have any king of healthcare coverage </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390588754"/>
                  </a:ext>
                </a:extLst>
              </a:tr>
              <a:tr h="733207">
                <a:tc>
                  <a:txBody>
                    <a:bodyPr/>
                    <a:lstStyle/>
                    <a:p>
                      <a:pPr algn="l" fontAlgn="b"/>
                      <a:r>
                        <a:rPr lang="en-US" sz="1000" b="1" u="none" strike="noStrike" dirty="0" err="1">
                          <a:effectLst/>
                        </a:rPr>
                        <a:t>NoDocbcCost</a:t>
                      </a:r>
                      <a:endParaRPr lang="en-US" sz="1000" b="1" i="0" u="none" strike="noStrike" dirty="0">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dirty="0">
                          <a:effectLst/>
                        </a:rPr>
                        <a:t>Any time in past 12 months needed a doctor but could not go because of cost?</a:t>
                      </a:r>
                      <a:br>
                        <a:rPr lang="en-US" sz="1000" u="none" strike="noStrike" dirty="0">
                          <a:effectLst/>
                        </a:rPr>
                      </a:br>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469235945"/>
                  </a:ext>
                </a:extLst>
              </a:tr>
              <a:tr h="1098967">
                <a:tc>
                  <a:txBody>
                    <a:bodyPr/>
                    <a:lstStyle/>
                    <a:p>
                      <a:pPr algn="l" fontAlgn="b"/>
                      <a:r>
                        <a:rPr lang="en-US" sz="1000" b="1" u="none" strike="noStrike">
                          <a:effectLst/>
                        </a:rPr>
                        <a:t>GenHlth</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dirty="0">
                          <a:effectLst/>
                        </a:rPr>
                        <a:t>Would you say that in general your health is:</a:t>
                      </a:r>
                      <a:br>
                        <a:rPr lang="en-US" sz="1000" u="none" strike="noStrike" dirty="0">
                          <a:effectLst/>
                        </a:rPr>
                      </a:br>
                      <a:r>
                        <a:rPr lang="en-US" sz="1000" u="none" strike="noStrike" dirty="0">
                          <a:effectLst/>
                        </a:rPr>
                        <a:t>1 = Excellent</a:t>
                      </a:r>
                      <a:br>
                        <a:rPr lang="en-US" sz="1000" u="none" strike="noStrike" dirty="0">
                          <a:effectLst/>
                        </a:rPr>
                      </a:br>
                      <a:r>
                        <a:rPr lang="en-US" sz="1000" u="none" strike="noStrike" dirty="0">
                          <a:effectLst/>
                        </a:rPr>
                        <a:t>2 = Very Good</a:t>
                      </a:r>
                      <a:br>
                        <a:rPr lang="en-US" sz="1000" u="none" strike="noStrike" dirty="0">
                          <a:effectLst/>
                        </a:rPr>
                      </a:br>
                      <a:r>
                        <a:rPr lang="en-US" sz="1000" u="none" strike="noStrike" dirty="0">
                          <a:effectLst/>
                        </a:rPr>
                        <a:t>3 = Good</a:t>
                      </a:r>
                      <a:br>
                        <a:rPr lang="en-US" sz="1000" u="none" strike="noStrike" dirty="0">
                          <a:effectLst/>
                        </a:rPr>
                      </a:br>
                      <a:r>
                        <a:rPr lang="en-US" sz="1000" u="none" strike="noStrike" dirty="0">
                          <a:effectLst/>
                        </a:rPr>
                        <a:t>4 = Fair</a:t>
                      </a:r>
                      <a:br>
                        <a:rPr lang="en-US" sz="1000" u="none" strike="noStrike" dirty="0">
                          <a:effectLst/>
                        </a:rPr>
                      </a:br>
                      <a:r>
                        <a:rPr lang="en-US" sz="1000" u="none" strike="noStrike" dirty="0">
                          <a:effectLst/>
                        </a:rPr>
                        <a:t>5 = Poor</a:t>
                      </a:r>
                      <a:endParaRPr lang="en-US"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4124147743"/>
                  </a:ext>
                </a:extLst>
              </a:tr>
              <a:tr h="184567">
                <a:tc>
                  <a:txBody>
                    <a:bodyPr/>
                    <a:lstStyle/>
                    <a:p>
                      <a:pPr algn="l" fontAlgn="b"/>
                      <a:r>
                        <a:rPr lang="en-US" sz="1000" b="1" u="none" strike="noStrike">
                          <a:effectLst/>
                        </a:rPr>
                        <a:t>MentHlth</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Days of Poor Mental Health  1-30 days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911379096"/>
                  </a:ext>
                </a:extLst>
              </a:tr>
              <a:tr h="184567">
                <a:tc>
                  <a:txBody>
                    <a:bodyPr/>
                    <a:lstStyle/>
                    <a:p>
                      <a:pPr algn="l" fontAlgn="b"/>
                      <a:r>
                        <a:rPr lang="en-US" sz="1000" b="1" u="none" strike="noStrike">
                          <a:effectLst/>
                        </a:rPr>
                        <a:t>PhysHlth</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dirty="0">
                          <a:effectLst/>
                        </a:rPr>
                        <a:t>Physical Illness or Injury In Past 30 days 1-30 days</a:t>
                      </a:r>
                      <a:endParaRPr lang="en-US"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629638242"/>
                  </a:ext>
                </a:extLst>
              </a:tr>
              <a:tr h="550327">
                <a:tc>
                  <a:txBody>
                    <a:bodyPr/>
                    <a:lstStyle/>
                    <a:p>
                      <a:pPr algn="l" fontAlgn="b"/>
                      <a:r>
                        <a:rPr lang="en-US" sz="1000" b="1" u="none" strike="noStrike">
                          <a:effectLst/>
                        </a:rPr>
                        <a:t>DiffWalk</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Have serious difficulty walking or climbing stairs</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501590248"/>
                  </a:ext>
                </a:extLst>
              </a:tr>
              <a:tr h="367447">
                <a:tc>
                  <a:txBody>
                    <a:bodyPr/>
                    <a:lstStyle/>
                    <a:p>
                      <a:pPr algn="l" fontAlgn="b"/>
                      <a:r>
                        <a:rPr lang="en-US" sz="1000" b="1" u="none" strike="noStrike">
                          <a:effectLst/>
                        </a:rPr>
                        <a:t>Sex</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Female</a:t>
                      </a:r>
                      <a:br>
                        <a:rPr lang="en-US" sz="1000" u="none" strike="noStrike">
                          <a:effectLst/>
                        </a:rPr>
                      </a:br>
                      <a:r>
                        <a:rPr lang="en-US" sz="1000" u="none" strike="noStrike">
                          <a:effectLst/>
                        </a:rPr>
                        <a:t>1 = Male</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637558526"/>
                  </a:ext>
                </a:extLst>
              </a:tr>
              <a:tr h="733207">
                <a:tc>
                  <a:txBody>
                    <a:bodyPr/>
                    <a:lstStyle/>
                    <a:p>
                      <a:pPr algn="l" fontAlgn="b"/>
                      <a:r>
                        <a:rPr lang="en-US" sz="1000" b="1" u="none" strike="noStrike">
                          <a:effectLst/>
                        </a:rPr>
                        <a:t>Age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dirty="0">
                          <a:effectLst/>
                        </a:rPr>
                        <a:t>Scale 1-13</a:t>
                      </a:r>
                    </a:p>
                    <a:p>
                      <a:pPr algn="l" fontAlgn="b"/>
                      <a:r>
                        <a:rPr lang="en-US" sz="1000" u="none" strike="noStrike" dirty="0">
                          <a:effectLst/>
                        </a:rPr>
                        <a:t>1 = 18-24</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dirty="0">
                          <a:effectLst/>
                        </a:rPr>
                        <a:t>Increments every 5 years</a:t>
                      </a:r>
                      <a:br>
                        <a:rPr lang="en-US" sz="1000" u="none" strike="noStrike" dirty="0">
                          <a:effectLst/>
                        </a:rPr>
                      </a:br>
                      <a:r>
                        <a:rPr lang="en-US" sz="1000" u="none" strike="noStrike" dirty="0">
                          <a:effectLst/>
                        </a:rPr>
                        <a:t>13 = 80+</a:t>
                      </a:r>
                      <a:endParaRPr lang="en-US"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913643156"/>
                  </a:ext>
                </a:extLst>
              </a:tr>
              <a:tr h="1281847">
                <a:tc>
                  <a:txBody>
                    <a:bodyPr/>
                    <a:lstStyle/>
                    <a:p>
                      <a:pPr algn="l" fontAlgn="b"/>
                      <a:r>
                        <a:rPr lang="en-US" sz="1000" b="1" u="none" strike="noStrike">
                          <a:effectLst/>
                        </a:rPr>
                        <a:t>Education</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dirty="0">
                          <a:effectLst/>
                        </a:rPr>
                        <a:t>Highest Grade or Year of School Completed</a:t>
                      </a:r>
                      <a:br>
                        <a:rPr lang="en-US" sz="1000" u="none" strike="noStrike" dirty="0">
                          <a:effectLst/>
                        </a:rPr>
                      </a:br>
                      <a:r>
                        <a:rPr lang="en-US" sz="1000" u="none" strike="noStrike" dirty="0">
                          <a:effectLst/>
                        </a:rPr>
                        <a:t>1 = Never Attended / Only Kindergarten</a:t>
                      </a:r>
                      <a:br>
                        <a:rPr lang="en-US" sz="1000" u="none" strike="noStrike" dirty="0">
                          <a:effectLst/>
                        </a:rPr>
                      </a:br>
                      <a:r>
                        <a:rPr lang="en-US" sz="1000" u="none" strike="noStrike" dirty="0">
                          <a:effectLst/>
                        </a:rPr>
                        <a:t>2 = Elementary</a:t>
                      </a:r>
                      <a:br>
                        <a:rPr lang="en-US" sz="1000" u="none" strike="noStrike" dirty="0">
                          <a:effectLst/>
                        </a:rPr>
                      </a:br>
                      <a:r>
                        <a:rPr lang="en-US" sz="1000" u="none" strike="noStrike" dirty="0">
                          <a:effectLst/>
                        </a:rPr>
                        <a:t>3 = Some Highschool</a:t>
                      </a:r>
                      <a:br>
                        <a:rPr lang="en-US" sz="1000" u="none" strike="noStrike" dirty="0">
                          <a:effectLst/>
                        </a:rPr>
                      </a:br>
                      <a:r>
                        <a:rPr lang="en-US" sz="1000" u="none" strike="noStrike" dirty="0">
                          <a:effectLst/>
                        </a:rPr>
                        <a:t>4 = Graduated Highschool</a:t>
                      </a:r>
                      <a:br>
                        <a:rPr lang="en-US" sz="1000" u="none" strike="noStrike" dirty="0">
                          <a:effectLst/>
                        </a:rPr>
                      </a:br>
                      <a:r>
                        <a:rPr lang="en-US" sz="1000" u="none" strike="noStrike" dirty="0">
                          <a:effectLst/>
                        </a:rPr>
                        <a:t>5 =  Some College</a:t>
                      </a:r>
                      <a:br>
                        <a:rPr lang="en-US" sz="1000" u="none" strike="noStrike" dirty="0">
                          <a:effectLst/>
                        </a:rPr>
                      </a:br>
                      <a:r>
                        <a:rPr lang="en-US" sz="1000" u="none" strike="noStrike" dirty="0">
                          <a:effectLst/>
                        </a:rPr>
                        <a:t>6 = Graduated College</a:t>
                      </a:r>
                      <a:endParaRPr lang="en-US"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71193458"/>
                  </a:ext>
                </a:extLst>
              </a:tr>
              <a:tr h="733207">
                <a:tc>
                  <a:txBody>
                    <a:bodyPr/>
                    <a:lstStyle/>
                    <a:p>
                      <a:pPr algn="l" fontAlgn="b"/>
                      <a:r>
                        <a:rPr lang="en-US" sz="1000" b="1" u="none" strike="noStrike" dirty="0">
                          <a:effectLst/>
                        </a:rPr>
                        <a:t>Income</a:t>
                      </a:r>
                      <a:endParaRPr lang="en-US" sz="1000" b="1" i="0" u="none" strike="noStrike" dirty="0">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dirty="0">
                          <a:effectLst/>
                        </a:rPr>
                        <a:t>Scale 1-8 Increment every $5k</a:t>
                      </a:r>
                    </a:p>
                    <a:p>
                      <a:pPr algn="l" fontAlgn="b"/>
                      <a:r>
                        <a:rPr lang="en-US" sz="1000" u="none" strike="noStrike" dirty="0">
                          <a:effectLst/>
                        </a:rPr>
                        <a:t>1 = less than $10,000</a:t>
                      </a:r>
                      <a:br>
                        <a:rPr lang="en-US" sz="1000" u="none" strike="noStrike" dirty="0">
                          <a:effectLst/>
                        </a:rPr>
                      </a:br>
                      <a:r>
                        <a:rPr lang="en-US" sz="1000" u="none" strike="noStrike" dirty="0">
                          <a:effectLst/>
                        </a:rPr>
                        <a:t>5 = $20,000 - $35,000</a:t>
                      </a:r>
                      <a:br>
                        <a:rPr lang="en-US" sz="1000" u="none" strike="noStrike" dirty="0">
                          <a:effectLst/>
                        </a:rPr>
                      </a:br>
                      <a:r>
                        <a:rPr lang="en-US" sz="1000" u="none" strike="noStrike" dirty="0">
                          <a:effectLst/>
                        </a:rPr>
                        <a:t>8 = $75,000+ </a:t>
                      </a:r>
                      <a:endParaRPr lang="en-US" sz="1000" b="0" i="0" u="none" strike="noStrike" dirty="0">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9836636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565079" y="120911"/>
            <a:ext cx="10709031" cy="734621"/>
          </a:xfrm>
        </p:spPr>
        <p:txBody>
          <a:bodyPr>
            <a:normAutofit/>
          </a:bodyPr>
          <a:lstStyle/>
          <a:p>
            <a:r>
              <a:rPr lang="en-US" sz="3200" dirty="0">
                <a:latin typeface="Cambria" panose="02040503050406030204" pitchFamily="18" charset="0"/>
              </a:rPr>
              <a:t>Agenda</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3</a:t>
            </a:fld>
            <a:endParaRPr lang="en-US" dirty="0"/>
          </a:p>
        </p:txBody>
      </p:sp>
      <p:graphicFrame>
        <p:nvGraphicFramePr>
          <p:cNvPr id="7" name="Table">
            <a:extLst>
              <a:ext uri="{FF2B5EF4-FFF2-40B4-BE49-F238E27FC236}">
                <a16:creationId xmlns:a16="http://schemas.microsoft.com/office/drawing/2014/main" id="{A757E40E-0906-5CEB-AE14-2BFC38FF3F41}"/>
              </a:ext>
            </a:extLst>
          </p:cNvPr>
          <p:cNvGraphicFramePr/>
          <p:nvPr>
            <p:extLst>
              <p:ext uri="{D42A27DB-BD31-4B8C-83A1-F6EECF244321}">
                <p14:modId xmlns:p14="http://schemas.microsoft.com/office/powerpoint/2010/main" val="2334558953"/>
              </p:ext>
            </p:extLst>
          </p:nvPr>
        </p:nvGraphicFramePr>
        <p:xfrm>
          <a:off x="2278178" y="385595"/>
          <a:ext cx="7282832" cy="1301091"/>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94293">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1</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Introduction &amp; Problem Statement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4241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2</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Project Process Flow</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6" name="Table">
            <a:extLst>
              <a:ext uri="{FF2B5EF4-FFF2-40B4-BE49-F238E27FC236}">
                <a16:creationId xmlns:a16="http://schemas.microsoft.com/office/drawing/2014/main" id="{F1C9C458-281D-386F-D4C3-73CA2FD0675D}"/>
              </a:ext>
            </a:extLst>
          </p:cNvPr>
          <p:cNvGraphicFramePr/>
          <p:nvPr>
            <p:extLst>
              <p:ext uri="{D42A27DB-BD31-4B8C-83A1-F6EECF244321}">
                <p14:modId xmlns:p14="http://schemas.microsoft.com/office/powerpoint/2010/main" val="1877923388"/>
              </p:ext>
            </p:extLst>
          </p:nvPr>
        </p:nvGraphicFramePr>
        <p:xfrm>
          <a:off x="2278178" y="2182966"/>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4</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Exploratory Data Analysis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67947">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5</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Model Overview</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8" name="Table">
            <a:extLst>
              <a:ext uri="{FF2B5EF4-FFF2-40B4-BE49-F238E27FC236}">
                <a16:creationId xmlns:a16="http://schemas.microsoft.com/office/drawing/2014/main" id="{4DA05A06-AFA2-507A-6EB5-04D776CCB073}"/>
              </a:ext>
            </a:extLst>
          </p:cNvPr>
          <p:cNvGraphicFramePr/>
          <p:nvPr>
            <p:extLst>
              <p:ext uri="{D42A27DB-BD31-4B8C-83A1-F6EECF244321}">
                <p14:modId xmlns:p14="http://schemas.microsoft.com/office/powerpoint/2010/main" val="3021274160"/>
              </p:ext>
            </p:extLst>
          </p:nvPr>
        </p:nvGraphicFramePr>
        <p:xfrm>
          <a:off x="2278178" y="3414400"/>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29449">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6</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Comparison &amp; Conclusion</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286101">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7</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Future Work</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10" name="Table">
            <a:extLst>
              <a:ext uri="{FF2B5EF4-FFF2-40B4-BE49-F238E27FC236}">
                <a16:creationId xmlns:a16="http://schemas.microsoft.com/office/drawing/2014/main" id="{35D1A591-C178-0239-7186-A76C4493221E}"/>
              </a:ext>
            </a:extLst>
          </p:cNvPr>
          <p:cNvGraphicFramePr/>
          <p:nvPr>
            <p:extLst>
              <p:ext uri="{D42A27DB-BD31-4B8C-83A1-F6EECF244321}">
                <p14:modId xmlns:p14="http://schemas.microsoft.com/office/powerpoint/2010/main" val="2876894009"/>
              </p:ext>
            </p:extLst>
          </p:nvPr>
        </p:nvGraphicFramePr>
        <p:xfrm>
          <a:off x="2278178" y="4729223"/>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7722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49994">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8</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References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7722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0394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9</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Q&amp;As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2" name="Table">
            <a:extLst>
              <a:ext uri="{FF2B5EF4-FFF2-40B4-BE49-F238E27FC236}">
                <a16:creationId xmlns:a16="http://schemas.microsoft.com/office/drawing/2014/main" id="{B9ECFCA9-6344-E641-35C1-0A41B63ADF15}"/>
              </a:ext>
            </a:extLst>
          </p:cNvPr>
          <p:cNvGraphicFramePr/>
          <p:nvPr>
            <p:extLst>
              <p:ext uri="{D42A27DB-BD31-4B8C-83A1-F6EECF244321}">
                <p14:modId xmlns:p14="http://schemas.microsoft.com/office/powerpoint/2010/main" val="2827928991"/>
              </p:ext>
            </p:extLst>
          </p:nvPr>
        </p:nvGraphicFramePr>
        <p:xfrm>
          <a:off x="2278178" y="1593505"/>
          <a:ext cx="7282832" cy="906798"/>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3</a:t>
                      </a:r>
                      <a:r>
                        <a:rPr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dirty="0">
                          <a:solidFill>
                            <a:srgbClr val="FFFFFF"/>
                          </a:solidFill>
                          <a:latin typeface="Times New Roman" panose="02020603050405020304" pitchFamily="18" charset="0"/>
                          <a:ea typeface="Trade Gothic LT Std"/>
                          <a:cs typeface="Times New Roman" panose="02020603050405020304" pitchFamily="18" charset="0"/>
                          <a:sym typeface="Trade Gothic LT Std"/>
                        </a:rPr>
                        <a:t>Dataset Review, Data Cleaning &amp; Pre-processing</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dirty="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792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EB540832-C237-174F-2BFA-1524ED6EAD60}"/>
              </a:ext>
            </a:extLst>
          </p:cNvPr>
          <p:cNvSpPr txBox="1">
            <a:spLocks/>
          </p:cNvSpPr>
          <p:nvPr/>
        </p:nvSpPr>
        <p:spPr>
          <a:xfrm>
            <a:off x="344031" y="1179118"/>
            <a:ext cx="7671475" cy="5155624"/>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r>
              <a:rPr lang="en-US" sz="1400" b="1" dirty="0">
                <a:solidFill>
                  <a:schemeClr val="tx1">
                    <a:lumMod val="50000"/>
                  </a:schemeClr>
                </a:solidFill>
                <a:latin typeface="+mn-lt"/>
              </a:rPr>
              <a:t>Problem Statement: </a:t>
            </a:r>
            <a:r>
              <a:rPr lang="en-US" sz="1400" dirty="0">
                <a:solidFill>
                  <a:schemeClr val="tx1">
                    <a:lumMod val="50000"/>
                  </a:schemeClr>
                </a:solidFill>
                <a:latin typeface="+mn-lt"/>
              </a:rPr>
              <a:t>Diabetes, a prevalent chronic disease, affects millions of people worldwide and is linked to severe complications such as heart disease, vision loss, and kidney failure. Early detection of diabetes can significantly improve treatment outcomes and reduce healthcare costs. This problem can be addressed by developing predictive models to identify individuals at risk of developing diabetes or prediabetes.</a:t>
            </a:r>
          </a:p>
          <a:p>
            <a:pPr defTabSz="914400">
              <a:buFont typeface="Arial" panose="020B0604020202020204" pitchFamily="34" charset="0"/>
              <a:buChar char="•"/>
            </a:pPr>
            <a:r>
              <a:rPr lang="en-US" sz="1400" b="1" dirty="0">
                <a:solidFill>
                  <a:schemeClr val="tx1">
                    <a:lumMod val="50000"/>
                  </a:schemeClr>
                </a:solidFill>
                <a:latin typeface="+mn-lt"/>
              </a:rPr>
              <a:t>Goal: </a:t>
            </a:r>
            <a:r>
              <a:rPr lang="en-US" sz="1400" dirty="0">
                <a:solidFill>
                  <a:schemeClr val="tx1">
                    <a:lumMod val="50000"/>
                  </a:schemeClr>
                </a:solidFill>
                <a:latin typeface="+mn-lt"/>
              </a:rPr>
              <a:t>To create a </a:t>
            </a:r>
            <a:r>
              <a:rPr lang="en-US" sz="1400" b="1" u="sng" dirty="0">
                <a:solidFill>
                  <a:schemeClr val="tx1">
                    <a:lumMod val="50000"/>
                  </a:schemeClr>
                </a:solidFill>
                <a:latin typeface="+mn-lt"/>
              </a:rPr>
              <a:t>Classification machine learning model </a:t>
            </a:r>
            <a:r>
              <a:rPr lang="en-US" sz="1400" dirty="0">
                <a:solidFill>
                  <a:schemeClr val="tx1">
                    <a:lumMod val="50000"/>
                  </a:schemeClr>
                </a:solidFill>
                <a:latin typeface="+mn-lt"/>
              </a:rPr>
              <a:t>that can accurately classify individuals into 2 categories: </a:t>
            </a:r>
          </a:p>
          <a:p>
            <a:pPr lvl="1" defTabSz="914400">
              <a:buFont typeface="Arial" panose="020B0604020202020204" pitchFamily="34" charset="0"/>
              <a:buChar char="•"/>
            </a:pPr>
            <a:r>
              <a:rPr lang="en-US" sz="1400" dirty="0">
                <a:solidFill>
                  <a:schemeClr val="tx1">
                    <a:lumMod val="50000"/>
                  </a:schemeClr>
                </a:solidFill>
                <a:latin typeface="+mn-lt"/>
              </a:rPr>
              <a:t>Those at risk of diabetes (Prediabetes or diabetes) &amp; </a:t>
            </a:r>
          </a:p>
          <a:p>
            <a:pPr lvl="1" defTabSz="914400">
              <a:buFont typeface="Arial" panose="020B0604020202020204" pitchFamily="34" charset="0"/>
              <a:buChar char="•"/>
            </a:pPr>
            <a:r>
              <a:rPr lang="en-US" sz="1400" dirty="0">
                <a:solidFill>
                  <a:schemeClr val="tx1">
                    <a:lumMod val="50000"/>
                  </a:schemeClr>
                </a:solidFill>
                <a:latin typeface="+mn-lt"/>
              </a:rPr>
              <a:t>Those who are not at the risk of diabetes</a:t>
            </a:r>
          </a:p>
          <a:p>
            <a:pPr marL="0" defTabSz="914400">
              <a:buFont typeface="Arial" panose="020B0604020202020204" pitchFamily="34" charset="0"/>
              <a:buChar char="•"/>
            </a:pPr>
            <a:r>
              <a:rPr lang="en-US" sz="1400" dirty="0">
                <a:solidFill>
                  <a:schemeClr val="tx1">
                    <a:lumMod val="50000"/>
                  </a:schemeClr>
                </a:solidFill>
                <a:latin typeface="+mn-lt"/>
              </a:rPr>
              <a:t>Such models would support early diagnosis, allowing for timely interventions to manage and potentially prevent the disease.</a:t>
            </a:r>
          </a:p>
          <a:p>
            <a:pPr marL="0" defTabSz="914400">
              <a:buFont typeface="Arial" panose="020B0604020202020204" pitchFamily="34" charset="0"/>
              <a:buChar char="•"/>
            </a:pPr>
            <a:endParaRPr lang="en-US" sz="1400" dirty="0">
              <a:solidFill>
                <a:schemeClr val="tx1">
                  <a:lumMod val="50000"/>
                </a:schemeClr>
              </a:solidFill>
              <a:latin typeface="+mn-lt"/>
            </a:endParaRPr>
          </a:p>
          <a:p>
            <a:pPr defTabSz="914400">
              <a:buFont typeface="Arial" panose="020B0604020202020204" pitchFamily="34" charset="0"/>
              <a:buChar char="•"/>
            </a:pPr>
            <a:r>
              <a:rPr lang="en-US" sz="1400" b="1" dirty="0">
                <a:solidFill>
                  <a:schemeClr val="tx1">
                    <a:lumMod val="50000"/>
                  </a:schemeClr>
                </a:solidFill>
                <a:latin typeface="+mn-lt"/>
              </a:rPr>
              <a:t>Dataset:</a:t>
            </a:r>
            <a:endParaRPr lang="en-US" sz="1400" dirty="0">
              <a:solidFill>
                <a:schemeClr val="tx1">
                  <a:lumMod val="50000"/>
                </a:schemeClr>
              </a:solidFill>
              <a:latin typeface="+mn-lt"/>
            </a:endParaRPr>
          </a:p>
          <a:p>
            <a:pPr lvl="1" defTabSz="914400">
              <a:buFont typeface="Arial" panose="020B0604020202020204" pitchFamily="34" charset="0"/>
              <a:buChar char="•"/>
            </a:pPr>
            <a:r>
              <a:rPr lang="en-US" sz="1400" dirty="0">
                <a:solidFill>
                  <a:schemeClr val="tx1">
                    <a:lumMod val="50000"/>
                  </a:schemeClr>
                </a:solidFill>
                <a:latin typeface="+mn-lt"/>
              </a:rPr>
              <a:t>The dataset from the CDC’s Behavioral Risk Factor Surveillance System (BRFSS) for 2015 contains responses from </a:t>
            </a:r>
            <a:r>
              <a:rPr lang="en-US" sz="1400" b="1" dirty="0">
                <a:solidFill>
                  <a:schemeClr val="tx1">
                    <a:lumMod val="50000"/>
                  </a:schemeClr>
                </a:solidFill>
                <a:latin typeface="+mn-lt"/>
              </a:rPr>
              <a:t>70,692</a:t>
            </a:r>
            <a:r>
              <a:rPr lang="en-US" sz="1400" dirty="0">
                <a:solidFill>
                  <a:schemeClr val="tx1">
                    <a:lumMod val="50000"/>
                  </a:schemeClr>
                </a:solidFill>
                <a:latin typeface="+mn-lt"/>
              </a:rPr>
              <a:t> individuals, equally split between those with diabetes or prediabetes (class 1) and those without (class 0). </a:t>
            </a:r>
          </a:p>
          <a:p>
            <a:pPr lvl="1" defTabSz="914400">
              <a:buFont typeface="Arial" panose="020B0604020202020204" pitchFamily="34" charset="0"/>
              <a:buChar char="•"/>
            </a:pPr>
            <a:r>
              <a:rPr lang="en-US" sz="1400" dirty="0">
                <a:solidFill>
                  <a:schemeClr val="tx1">
                    <a:lumMod val="50000"/>
                  </a:schemeClr>
                </a:solidFill>
                <a:latin typeface="+mn-lt"/>
              </a:rPr>
              <a:t>The dataset includes </a:t>
            </a:r>
            <a:r>
              <a:rPr lang="en-US" sz="1400" b="1" dirty="0">
                <a:solidFill>
                  <a:schemeClr val="tx1">
                    <a:lumMod val="50000"/>
                  </a:schemeClr>
                </a:solidFill>
                <a:latin typeface="+mn-lt"/>
              </a:rPr>
              <a:t>21 feature variables</a:t>
            </a:r>
            <a:r>
              <a:rPr lang="en-US" sz="1400" dirty="0">
                <a:solidFill>
                  <a:schemeClr val="tx1">
                    <a:lumMod val="50000"/>
                  </a:schemeClr>
                </a:solidFill>
                <a:latin typeface="+mn-lt"/>
              </a:rPr>
              <a:t> related to health behaviors and conditions, providing an opportunity to build a classification model to predict diabetes risk.</a:t>
            </a:r>
          </a:p>
          <a:p>
            <a:pPr lvl="1" defTabSz="914400">
              <a:buFont typeface="Arial" panose="020B0604020202020204" pitchFamily="34" charset="0"/>
              <a:buChar char="•"/>
            </a:pPr>
            <a:r>
              <a:rPr lang="en-US" sz="1400" dirty="0">
                <a:solidFill>
                  <a:schemeClr val="tx1">
                    <a:lumMod val="50000"/>
                  </a:schemeClr>
                </a:solidFill>
                <a:latin typeface="+mn-lt"/>
              </a:rPr>
              <a:t>Link: </a:t>
            </a:r>
            <a:r>
              <a:rPr lang="en-US" sz="1400" dirty="0">
                <a:solidFill>
                  <a:schemeClr val="tx2"/>
                </a:solidFill>
                <a:latin typeface="+mn-lt"/>
                <a:hlinkClick r:id="rId2"/>
              </a:rPr>
              <a:t>https://www.kaggle.com/datasets/alexteboul/diabetes-health-indicators-dataset/data</a:t>
            </a:r>
            <a:endParaRPr lang="en-US" sz="1400" dirty="0">
              <a:solidFill>
                <a:schemeClr val="tx2"/>
              </a:solidFill>
              <a:effectLst/>
              <a:latin typeface="+mn-lt"/>
            </a:endParaRP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descr="Heart Organ">
            <a:extLst>
              <a:ext uri="{FF2B5EF4-FFF2-40B4-BE49-F238E27FC236}">
                <a16:creationId xmlns:a16="http://schemas.microsoft.com/office/drawing/2014/main" id="{4865BCE9-734C-8F05-8EC4-5B77D72120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5" name="Slide Number Placeholder 4">
            <a:extLst>
              <a:ext uri="{FF2B5EF4-FFF2-40B4-BE49-F238E27FC236}">
                <a16:creationId xmlns:a16="http://schemas.microsoft.com/office/drawing/2014/main" id="{E29BDF7B-83A5-FBD4-A6EA-C9E9749537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4</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A5CE08AD-7317-DE40-5251-FBCF8E48BF52}"/>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Introduction &amp; Problem Statement</a:t>
            </a:r>
          </a:p>
        </p:txBody>
      </p:sp>
    </p:spTree>
    <p:extLst>
      <p:ext uri="{BB962C8B-B14F-4D97-AF65-F5344CB8AC3E}">
        <p14:creationId xmlns:p14="http://schemas.microsoft.com/office/powerpoint/2010/main" val="259982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5A02D-B49E-DCC5-E0E7-D3B61F96E898}"/>
              </a:ext>
            </a:extLst>
          </p:cNvPr>
          <p:cNvSpPr>
            <a:spLocks noGrp="1"/>
          </p:cNvSpPr>
          <p:nvPr>
            <p:ph type="sldNum" sz="quarter" idx="12"/>
          </p:nvPr>
        </p:nvSpPr>
        <p:spPr/>
        <p:txBody>
          <a:bodyPr/>
          <a:lstStyle/>
          <a:p>
            <a:fld id="{4267CD5E-26CF-4249-8540-BB1D07FD4227}" type="slidenum">
              <a:rPr lang="en-US" smtClean="0"/>
              <a:t>5</a:t>
            </a:fld>
            <a:endParaRPr lang="en-US" dirty="0"/>
          </a:p>
        </p:txBody>
      </p:sp>
      <p:sp>
        <p:nvSpPr>
          <p:cNvPr id="6" name="Title 1">
            <a:extLst>
              <a:ext uri="{FF2B5EF4-FFF2-40B4-BE49-F238E27FC236}">
                <a16:creationId xmlns:a16="http://schemas.microsoft.com/office/drawing/2014/main" id="{4F188660-47D4-3581-74DC-E674A8CA0676}"/>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Project Process Flow</a:t>
            </a:r>
          </a:p>
        </p:txBody>
      </p:sp>
      <p:sp>
        <p:nvSpPr>
          <p:cNvPr id="7" name="Rectangle 6">
            <a:extLst>
              <a:ext uri="{FF2B5EF4-FFF2-40B4-BE49-F238E27FC236}">
                <a16:creationId xmlns:a16="http://schemas.microsoft.com/office/drawing/2014/main" id="{20409142-6EAF-7D8A-365E-A2F877EA219B}"/>
              </a:ext>
            </a:extLst>
          </p:cNvPr>
          <p:cNvSpPr/>
          <p:nvPr/>
        </p:nvSpPr>
        <p:spPr>
          <a:xfrm>
            <a:off x="2489691" y="2523795"/>
            <a:ext cx="1237309" cy="52283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 Load</a:t>
            </a:r>
          </a:p>
        </p:txBody>
      </p:sp>
      <p:pic>
        <p:nvPicPr>
          <p:cNvPr id="9" name="Graphic 8" descr="Document with solid fill">
            <a:extLst>
              <a:ext uri="{FF2B5EF4-FFF2-40B4-BE49-F238E27FC236}">
                <a16:creationId xmlns:a16="http://schemas.microsoft.com/office/drawing/2014/main" id="{B36F586E-4C35-D6F0-4502-ABABF8C178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2382" y="2328014"/>
            <a:ext cx="914400" cy="914400"/>
          </a:xfrm>
          <a:prstGeom prst="rect">
            <a:avLst/>
          </a:prstGeom>
        </p:spPr>
      </p:pic>
      <p:sp>
        <p:nvSpPr>
          <p:cNvPr id="10" name="Rectangle 9">
            <a:extLst>
              <a:ext uri="{FF2B5EF4-FFF2-40B4-BE49-F238E27FC236}">
                <a16:creationId xmlns:a16="http://schemas.microsoft.com/office/drawing/2014/main" id="{1877B22B-072D-FA1F-9973-C4DD0E13A20F}"/>
              </a:ext>
            </a:extLst>
          </p:cNvPr>
          <p:cNvSpPr/>
          <p:nvPr/>
        </p:nvSpPr>
        <p:spPr>
          <a:xfrm>
            <a:off x="6435492" y="2401416"/>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Exploratory Data Analysis</a:t>
            </a:r>
          </a:p>
        </p:txBody>
      </p:sp>
      <p:sp>
        <p:nvSpPr>
          <p:cNvPr id="11" name="Rectangle 10">
            <a:extLst>
              <a:ext uri="{FF2B5EF4-FFF2-40B4-BE49-F238E27FC236}">
                <a16:creationId xmlns:a16="http://schemas.microsoft.com/office/drawing/2014/main" id="{19478566-34D0-85F8-328A-1F2D04589C00}"/>
              </a:ext>
            </a:extLst>
          </p:cNvPr>
          <p:cNvSpPr/>
          <p:nvPr/>
        </p:nvSpPr>
        <p:spPr>
          <a:xfrm>
            <a:off x="4238520" y="2417903"/>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 Cleaning &amp; Pre-processing</a:t>
            </a:r>
          </a:p>
        </p:txBody>
      </p:sp>
      <p:sp>
        <p:nvSpPr>
          <p:cNvPr id="12" name="Rectangle 11">
            <a:extLst>
              <a:ext uri="{FF2B5EF4-FFF2-40B4-BE49-F238E27FC236}">
                <a16:creationId xmlns:a16="http://schemas.microsoft.com/office/drawing/2014/main" id="{8E06801F-8DBB-DBB7-461B-8DE842CE01E3}"/>
              </a:ext>
            </a:extLst>
          </p:cNvPr>
          <p:cNvSpPr/>
          <p:nvPr/>
        </p:nvSpPr>
        <p:spPr>
          <a:xfrm>
            <a:off x="8950094" y="1427883"/>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Model Selections</a:t>
            </a:r>
          </a:p>
        </p:txBody>
      </p:sp>
      <p:cxnSp>
        <p:nvCxnSpPr>
          <p:cNvPr id="14" name="Connector: Elbow 13">
            <a:extLst>
              <a:ext uri="{FF2B5EF4-FFF2-40B4-BE49-F238E27FC236}">
                <a16:creationId xmlns:a16="http://schemas.microsoft.com/office/drawing/2014/main" id="{947DDFAE-6D96-1EFF-E287-0FE0B7E59406}"/>
              </a:ext>
            </a:extLst>
          </p:cNvPr>
          <p:cNvCxnSpPr>
            <a:cxnSpLocks/>
            <a:stCxn id="11" idx="0"/>
            <a:endCxn id="10" idx="0"/>
          </p:cNvCxnSpPr>
          <p:nvPr/>
        </p:nvCxnSpPr>
        <p:spPr>
          <a:xfrm rot="5400000" flipH="1" flipV="1">
            <a:off x="6171489" y="1311174"/>
            <a:ext cx="16487" cy="2196972"/>
          </a:xfrm>
          <a:prstGeom prst="bentConnector3">
            <a:avLst>
              <a:gd name="adj1" fmla="val 41772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1DC5E2B8-D5CA-9F81-DFB4-A124CE2AD4AF}"/>
              </a:ext>
            </a:extLst>
          </p:cNvPr>
          <p:cNvCxnSpPr>
            <a:cxnSpLocks/>
            <a:stCxn id="10" idx="2"/>
            <a:endCxn id="11" idx="2"/>
          </p:cNvCxnSpPr>
          <p:nvPr/>
        </p:nvCxnSpPr>
        <p:spPr>
          <a:xfrm rot="5400000">
            <a:off x="6171489" y="2045794"/>
            <a:ext cx="16487" cy="2196972"/>
          </a:xfrm>
          <a:prstGeom prst="bentConnector3">
            <a:avLst>
              <a:gd name="adj1" fmla="val 395762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1FB0F33-7632-E166-1194-265A986025AE}"/>
              </a:ext>
            </a:extLst>
          </p:cNvPr>
          <p:cNvCxnSpPr>
            <a:cxnSpLocks/>
            <a:stCxn id="7" idx="3"/>
            <a:endCxn id="11" idx="1"/>
          </p:cNvCxnSpPr>
          <p:nvPr/>
        </p:nvCxnSpPr>
        <p:spPr>
          <a:xfrm>
            <a:off x="3727000" y="2785214"/>
            <a:ext cx="5115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1F0D2C8F-9C41-DBB0-B1C7-3D3666C47B81}"/>
              </a:ext>
            </a:extLst>
          </p:cNvPr>
          <p:cNvCxnSpPr>
            <a:cxnSpLocks/>
            <a:endCxn id="7" idx="1"/>
          </p:cNvCxnSpPr>
          <p:nvPr/>
        </p:nvCxnSpPr>
        <p:spPr>
          <a:xfrm>
            <a:off x="2166782" y="2785214"/>
            <a:ext cx="3229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Rectangle 50">
            <a:extLst>
              <a:ext uri="{FF2B5EF4-FFF2-40B4-BE49-F238E27FC236}">
                <a16:creationId xmlns:a16="http://schemas.microsoft.com/office/drawing/2014/main" id="{0FF7730F-68C9-9705-5A88-F8EC2A0D8BD3}"/>
              </a:ext>
            </a:extLst>
          </p:cNvPr>
          <p:cNvSpPr/>
          <p:nvPr/>
        </p:nvSpPr>
        <p:spPr>
          <a:xfrm>
            <a:off x="8950094" y="2776969"/>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Model Training</a:t>
            </a:r>
          </a:p>
        </p:txBody>
      </p:sp>
      <p:sp>
        <p:nvSpPr>
          <p:cNvPr id="52" name="Rectangle 51">
            <a:extLst>
              <a:ext uri="{FF2B5EF4-FFF2-40B4-BE49-F238E27FC236}">
                <a16:creationId xmlns:a16="http://schemas.microsoft.com/office/drawing/2014/main" id="{21C1A6DA-356D-49BF-7510-8C6A7E6A46F7}"/>
              </a:ext>
            </a:extLst>
          </p:cNvPr>
          <p:cNvSpPr/>
          <p:nvPr/>
        </p:nvSpPr>
        <p:spPr>
          <a:xfrm>
            <a:off x="8950094" y="5097294"/>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Model Evaluation</a:t>
            </a:r>
          </a:p>
        </p:txBody>
      </p:sp>
      <p:sp>
        <p:nvSpPr>
          <p:cNvPr id="53" name="Rectangle 52">
            <a:extLst>
              <a:ext uri="{FF2B5EF4-FFF2-40B4-BE49-F238E27FC236}">
                <a16:creationId xmlns:a16="http://schemas.microsoft.com/office/drawing/2014/main" id="{6C2A56DE-6073-9A3B-B68D-5A0DE03072A2}"/>
              </a:ext>
            </a:extLst>
          </p:cNvPr>
          <p:cNvSpPr/>
          <p:nvPr/>
        </p:nvSpPr>
        <p:spPr>
          <a:xfrm>
            <a:off x="8950094" y="3990400"/>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Model Prediction</a:t>
            </a:r>
          </a:p>
        </p:txBody>
      </p:sp>
      <p:cxnSp>
        <p:nvCxnSpPr>
          <p:cNvPr id="54" name="Straight Arrow Connector 53">
            <a:extLst>
              <a:ext uri="{FF2B5EF4-FFF2-40B4-BE49-F238E27FC236}">
                <a16:creationId xmlns:a16="http://schemas.microsoft.com/office/drawing/2014/main" id="{B2B54D7D-C805-367D-25AB-090EE3BC3047}"/>
              </a:ext>
            </a:extLst>
          </p:cNvPr>
          <p:cNvCxnSpPr>
            <a:cxnSpLocks/>
            <a:stCxn id="12" idx="2"/>
            <a:endCxn id="51" idx="0"/>
          </p:cNvCxnSpPr>
          <p:nvPr/>
        </p:nvCxnSpPr>
        <p:spPr>
          <a:xfrm>
            <a:off x="9792820" y="2162504"/>
            <a:ext cx="0" cy="6144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40CAF628-C7B6-7303-1AB6-AB55DBE0F6EE}"/>
              </a:ext>
            </a:extLst>
          </p:cNvPr>
          <p:cNvCxnSpPr>
            <a:cxnSpLocks/>
            <a:stCxn id="51" idx="2"/>
            <a:endCxn id="53" idx="0"/>
          </p:cNvCxnSpPr>
          <p:nvPr/>
        </p:nvCxnSpPr>
        <p:spPr>
          <a:xfrm>
            <a:off x="9792820" y="3511590"/>
            <a:ext cx="0" cy="4788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D3AE7B50-CC05-CC3D-1506-56B3708793AA}"/>
              </a:ext>
            </a:extLst>
          </p:cNvPr>
          <p:cNvCxnSpPr>
            <a:cxnSpLocks/>
            <a:stCxn id="53" idx="2"/>
            <a:endCxn id="52" idx="0"/>
          </p:cNvCxnSpPr>
          <p:nvPr/>
        </p:nvCxnSpPr>
        <p:spPr>
          <a:xfrm>
            <a:off x="9792820" y="4725021"/>
            <a:ext cx="0" cy="3722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Rectangle 62">
            <a:extLst>
              <a:ext uri="{FF2B5EF4-FFF2-40B4-BE49-F238E27FC236}">
                <a16:creationId xmlns:a16="http://schemas.microsoft.com/office/drawing/2014/main" id="{8369997D-9D0B-224A-4405-5897748E6452}"/>
              </a:ext>
            </a:extLst>
          </p:cNvPr>
          <p:cNvSpPr/>
          <p:nvPr/>
        </p:nvSpPr>
        <p:spPr>
          <a:xfrm>
            <a:off x="6179732" y="5097293"/>
            <a:ext cx="2196973"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Hyperparameter Tuning</a:t>
            </a:r>
          </a:p>
        </p:txBody>
      </p:sp>
      <p:cxnSp>
        <p:nvCxnSpPr>
          <p:cNvPr id="65" name="Straight Arrow Connector 64">
            <a:extLst>
              <a:ext uri="{FF2B5EF4-FFF2-40B4-BE49-F238E27FC236}">
                <a16:creationId xmlns:a16="http://schemas.microsoft.com/office/drawing/2014/main" id="{974D69A6-B329-2050-185D-68D98D19F023}"/>
              </a:ext>
            </a:extLst>
          </p:cNvPr>
          <p:cNvCxnSpPr>
            <a:cxnSpLocks/>
            <a:stCxn id="52" idx="1"/>
            <a:endCxn id="63" idx="3"/>
          </p:cNvCxnSpPr>
          <p:nvPr/>
        </p:nvCxnSpPr>
        <p:spPr>
          <a:xfrm flipH="1" flipV="1">
            <a:off x="8376705" y="5464604"/>
            <a:ext cx="57338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9" name="Rectangle 68">
            <a:extLst>
              <a:ext uri="{FF2B5EF4-FFF2-40B4-BE49-F238E27FC236}">
                <a16:creationId xmlns:a16="http://schemas.microsoft.com/office/drawing/2014/main" id="{F5B6229E-E5B5-77CD-7B6B-1809B5D692D3}"/>
              </a:ext>
            </a:extLst>
          </p:cNvPr>
          <p:cNvSpPr/>
          <p:nvPr/>
        </p:nvSpPr>
        <p:spPr>
          <a:xfrm>
            <a:off x="2642851" y="5097294"/>
            <a:ext cx="2196973"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Model Deployment</a:t>
            </a:r>
          </a:p>
        </p:txBody>
      </p:sp>
      <p:cxnSp>
        <p:nvCxnSpPr>
          <p:cNvPr id="70" name="Straight Arrow Connector 69">
            <a:extLst>
              <a:ext uri="{FF2B5EF4-FFF2-40B4-BE49-F238E27FC236}">
                <a16:creationId xmlns:a16="http://schemas.microsoft.com/office/drawing/2014/main" id="{70D588CE-7839-E56E-2F6A-699405A38ADA}"/>
              </a:ext>
            </a:extLst>
          </p:cNvPr>
          <p:cNvCxnSpPr>
            <a:cxnSpLocks/>
            <a:stCxn id="63" idx="1"/>
            <a:endCxn id="69" idx="3"/>
          </p:cNvCxnSpPr>
          <p:nvPr/>
        </p:nvCxnSpPr>
        <p:spPr>
          <a:xfrm flipH="1">
            <a:off x="4839824" y="5464604"/>
            <a:ext cx="133990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3" name="Rectangle 72">
            <a:extLst>
              <a:ext uri="{FF2B5EF4-FFF2-40B4-BE49-F238E27FC236}">
                <a16:creationId xmlns:a16="http://schemas.microsoft.com/office/drawing/2014/main" id="{4F6A33B7-F292-9908-F30B-4AC2AC0CD800}"/>
              </a:ext>
            </a:extLst>
          </p:cNvPr>
          <p:cNvSpPr/>
          <p:nvPr/>
        </p:nvSpPr>
        <p:spPr>
          <a:xfrm>
            <a:off x="2320301" y="4825391"/>
            <a:ext cx="2860895" cy="1219626"/>
          </a:xfrm>
          <a:prstGeom prst="rect">
            <a:avLst/>
          </a:prstGeom>
          <a:solidFill>
            <a:schemeClr val="bg1">
              <a:lumMod val="50000"/>
              <a:alpha val="36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826CF8C3-A0EC-7902-5DD7-0F52A78D75F7}"/>
              </a:ext>
            </a:extLst>
          </p:cNvPr>
          <p:cNvSpPr/>
          <p:nvPr/>
        </p:nvSpPr>
        <p:spPr>
          <a:xfrm>
            <a:off x="5802504" y="4795497"/>
            <a:ext cx="2860895" cy="1219626"/>
          </a:xfrm>
          <a:prstGeom prst="rect">
            <a:avLst/>
          </a:prstGeom>
          <a:solidFill>
            <a:schemeClr val="bg1">
              <a:lumMod val="50000"/>
              <a:alpha val="36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cxnSp>
        <p:nvCxnSpPr>
          <p:cNvPr id="87" name="Connector: Elbow 86">
            <a:extLst>
              <a:ext uri="{FF2B5EF4-FFF2-40B4-BE49-F238E27FC236}">
                <a16:creationId xmlns:a16="http://schemas.microsoft.com/office/drawing/2014/main" id="{889A47BD-E3AA-06E0-E493-83DF199DB097}"/>
              </a:ext>
            </a:extLst>
          </p:cNvPr>
          <p:cNvCxnSpPr>
            <a:cxnSpLocks/>
            <a:stCxn id="10" idx="3"/>
            <a:endCxn id="12" idx="0"/>
          </p:cNvCxnSpPr>
          <p:nvPr/>
        </p:nvCxnSpPr>
        <p:spPr>
          <a:xfrm flipV="1">
            <a:off x="8120944" y="1427883"/>
            <a:ext cx="1671876" cy="1340844"/>
          </a:xfrm>
          <a:prstGeom prst="bentConnector4">
            <a:avLst>
              <a:gd name="adj1" fmla="val 24797"/>
              <a:gd name="adj2" fmla="val 117049"/>
            </a:avLst>
          </a:prstGeom>
          <a:ln>
            <a:tailEnd type="triangle"/>
          </a:ln>
        </p:spPr>
        <p:style>
          <a:lnRef idx="3">
            <a:schemeClr val="accent1"/>
          </a:lnRef>
          <a:fillRef idx="0">
            <a:schemeClr val="accent1"/>
          </a:fillRef>
          <a:effectRef idx="2">
            <a:schemeClr val="accent1"/>
          </a:effectRef>
          <a:fontRef idx="minor">
            <a:schemeClr val="tx1"/>
          </a:fontRef>
        </p:style>
      </p:cxnSp>
      <p:sp>
        <p:nvSpPr>
          <p:cNvPr id="92" name="Rectangle 91">
            <a:extLst>
              <a:ext uri="{FF2B5EF4-FFF2-40B4-BE49-F238E27FC236}">
                <a16:creationId xmlns:a16="http://schemas.microsoft.com/office/drawing/2014/main" id="{65049FDC-6BDB-639E-1125-E6BFAACDC891}"/>
              </a:ext>
            </a:extLst>
          </p:cNvPr>
          <p:cNvSpPr/>
          <p:nvPr/>
        </p:nvSpPr>
        <p:spPr>
          <a:xfrm>
            <a:off x="814812" y="968721"/>
            <a:ext cx="10918479" cy="51695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345FC02D-B71E-17CC-3B65-296E74A264A0}"/>
              </a:ext>
            </a:extLst>
          </p:cNvPr>
          <p:cNvPicPr>
            <a:picLocks noChangeAspect="1"/>
          </p:cNvPicPr>
          <p:nvPr/>
        </p:nvPicPr>
        <p:blipFill>
          <a:blip r:embed="rId4"/>
          <a:stretch>
            <a:fillRect/>
          </a:stretch>
        </p:blipFill>
        <p:spPr>
          <a:xfrm>
            <a:off x="1400254" y="3216785"/>
            <a:ext cx="618655" cy="256920"/>
          </a:xfrm>
          <a:prstGeom prst="rect">
            <a:avLst/>
          </a:prstGeom>
        </p:spPr>
      </p:pic>
      <p:pic>
        <p:nvPicPr>
          <p:cNvPr id="96" name="Picture 95">
            <a:extLst>
              <a:ext uri="{FF2B5EF4-FFF2-40B4-BE49-F238E27FC236}">
                <a16:creationId xmlns:a16="http://schemas.microsoft.com/office/drawing/2014/main" id="{B1D60B29-A191-DE75-7E11-17B3FAF65D3A}"/>
              </a:ext>
            </a:extLst>
          </p:cNvPr>
          <p:cNvPicPr>
            <a:picLocks noChangeAspect="1"/>
          </p:cNvPicPr>
          <p:nvPr/>
        </p:nvPicPr>
        <p:blipFill>
          <a:blip r:embed="rId5"/>
          <a:stretch>
            <a:fillRect/>
          </a:stretch>
        </p:blipFill>
        <p:spPr>
          <a:xfrm>
            <a:off x="10205997" y="392792"/>
            <a:ext cx="563243" cy="528370"/>
          </a:xfrm>
          <a:prstGeom prst="rect">
            <a:avLst/>
          </a:prstGeom>
        </p:spPr>
      </p:pic>
      <p:pic>
        <p:nvPicPr>
          <p:cNvPr id="98" name="Picture 97">
            <a:extLst>
              <a:ext uri="{FF2B5EF4-FFF2-40B4-BE49-F238E27FC236}">
                <a16:creationId xmlns:a16="http://schemas.microsoft.com/office/drawing/2014/main" id="{EED2756C-05D9-4573-3C4B-288321ADD24B}"/>
              </a:ext>
            </a:extLst>
          </p:cNvPr>
          <p:cNvPicPr>
            <a:picLocks noChangeAspect="1"/>
          </p:cNvPicPr>
          <p:nvPr/>
        </p:nvPicPr>
        <p:blipFill>
          <a:blip r:embed="rId6"/>
          <a:stretch>
            <a:fillRect/>
          </a:stretch>
        </p:blipFill>
        <p:spPr>
          <a:xfrm>
            <a:off x="10871020" y="385570"/>
            <a:ext cx="531982" cy="542814"/>
          </a:xfrm>
          <a:prstGeom prst="rect">
            <a:avLst/>
          </a:prstGeom>
        </p:spPr>
      </p:pic>
      <p:sp>
        <p:nvSpPr>
          <p:cNvPr id="99" name="TextBox 98">
            <a:extLst>
              <a:ext uri="{FF2B5EF4-FFF2-40B4-BE49-F238E27FC236}">
                <a16:creationId xmlns:a16="http://schemas.microsoft.com/office/drawing/2014/main" id="{E5AF02D1-3AC4-4D84-07FE-0616D1CD5D30}"/>
              </a:ext>
            </a:extLst>
          </p:cNvPr>
          <p:cNvSpPr txBox="1"/>
          <p:nvPr/>
        </p:nvSpPr>
        <p:spPr>
          <a:xfrm>
            <a:off x="4740204" y="4444674"/>
            <a:ext cx="1417247" cy="369332"/>
          </a:xfrm>
          <a:prstGeom prst="rect">
            <a:avLst/>
          </a:prstGeom>
          <a:noFill/>
        </p:spPr>
        <p:txBody>
          <a:bodyPr wrap="none" rtlCol="0">
            <a:spAutoFit/>
          </a:bodyPr>
          <a:lstStyle/>
          <a:p>
            <a:r>
              <a:rPr lang="en-US" dirty="0"/>
              <a:t>Future Scope</a:t>
            </a:r>
          </a:p>
        </p:txBody>
      </p:sp>
      <p:sp>
        <p:nvSpPr>
          <p:cNvPr id="100" name="TextBox 99">
            <a:extLst>
              <a:ext uri="{FF2B5EF4-FFF2-40B4-BE49-F238E27FC236}">
                <a16:creationId xmlns:a16="http://schemas.microsoft.com/office/drawing/2014/main" id="{2EAA31B8-E3B2-F388-30AF-50F8880564CE}"/>
              </a:ext>
            </a:extLst>
          </p:cNvPr>
          <p:cNvSpPr txBox="1"/>
          <p:nvPr/>
        </p:nvSpPr>
        <p:spPr>
          <a:xfrm>
            <a:off x="1029062" y="1697264"/>
            <a:ext cx="1542282" cy="369332"/>
          </a:xfrm>
          <a:prstGeom prst="rect">
            <a:avLst/>
          </a:prstGeom>
          <a:noFill/>
        </p:spPr>
        <p:txBody>
          <a:bodyPr wrap="none" rtlCol="0">
            <a:spAutoFit/>
          </a:bodyPr>
          <a:lstStyle/>
          <a:p>
            <a:r>
              <a:rPr lang="en-US" dirty="0">
                <a:solidFill>
                  <a:srgbClr val="C00000"/>
                </a:solidFill>
              </a:rPr>
              <a:t>Problem </a:t>
            </a:r>
            <a:r>
              <a:rPr lang="en-US" dirty="0" err="1">
                <a:solidFill>
                  <a:srgbClr val="C00000"/>
                </a:solidFill>
              </a:rPr>
              <a:t>Def’n</a:t>
            </a:r>
            <a:endParaRPr lang="en-US" dirty="0">
              <a:solidFill>
                <a:srgbClr val="C00000"/>
              </a:solidFill>
            </a:endParaRPr>
          </a:p>
        </p:txBody>
      </p:sp>
    </p:spTree>
    <p:extLst>
      <p:ext uri="{BB962C8B-B14F-4D97-AF65-F5344CB8AC3E}">
        <p14:creationId xmlns:p14="http://schemas.microsoft.com/office/powerpoint/2010/main" val="3946933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D26851-3F75-D018-DFDF-312F67B554EE}"/>
              </a:ext>
            </a:extLst>
          </p:cNvPr>
          <p:cNvSpPr>
            <a:spLocks noGrp="1"/>
          </p:cNvSpPr>
          <p:nvPr>
            <p:ph type="sldNum" sz="quarter" idx="12"/>
          </p:nvPr>
        </p:nvSpPr>
        <p:spPr/>
        <p:txBody>
          <a:bodyPr/>
          <a:lstStyle/>
          <a:p>
            <a:fld id="{4267CD5E-26CF-4249-8540-BB1D07FD4227}" type="slidenum">
              <a:rPr lang="en-US" smtClean="0"/>
              <a:t>6</a:t>
            </a:fld>
            <a:endParaRPr lang="en-US" dirty="0"/>
          </a:p>
        </p:txBody>
      </p:sp>
      <p:sp>
        <p:nvSpPr>
          <p:cNvPr id="6" name="Title 1">
            <a:extLst>
              <a:ext uri="{FF2B5EF4-FFF2-40B4-BE49-F238E27FC236}">
                <a16:creationId xmlns:a16="http://schemas.microsoft.com/office/drawing/2014/main" id="{596927E8-C227-E703-6091-0894769FFEB0}"/>
              </a:ext>
            </a:extLst>
          </p:cNvPr>
          <p:cNvSpPr txBox="1">
            <a:spLocks/>
          </p:cNvSpPr>
          <p:nvPr/>
        </p:nvSpPr>
        <p:spPr>
          <a:xfrm>
            <a:off x="548343" y="114201"/>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Dataset Review</a:t>
            </a:r>
          </a:p>
        </p:txBody>
      </p:sp>
      <p:graphicFrame>
        <p:nvGraphicFramePr>
          <p:cNvPr id="7" name="Table 6">
            <a:extLst>
              <a:ext uri="{FF2B5EF4-FFF2-40B4-BE49-F238E27FC236}">
                <a16:creationId xmlns:a16="http://schemas.microsoft.com/office/drawing/2014/main" id="{BEC79083-C515-3851-063C-38677C9AD2AE}"/>
              </a:ext>
            </a:extLst>
          </p:cNvPr>
          <p:cNvGraphicFramePr>
            <a:graphicFrameLocks noGrp="1"/>
          </p:cNvGraphicFramePr>
          <p:nvPr>
            <p:extLst>
              <p:ext uri="{D42A27DB-BD31-4B8C-83A1-F6EECF244321}">
                <p14:modId xmlns:p14="http://schemas.microsoft.com/office/powerpoint/2010/main" val="1154442492"/>
              </p:ext>
            </p:extLst>
          </p:nvPr>
        </p:nvGraphicFramePr>
        <p:xfrm>
          <a:off x="682484" y="791665"/>
          <a:ext cx="4934139" cy="5325005"/>
        </p:xfrm>
        <a:graphic>
          <a:graphicData uri="http://schemas.openxmlformats.org/drawingml/2006/table">
            <a:tbl>
              <a:tblPr firstRow="1" bandRow="1">
                <a:tableStyleId>{69012ECD-51FC-41F1-AA8D-1B2483CD663E}</a:tableStyleId>
              </a:tblPr>
              <a:tblGrid>
                <a:gridCol w="568543">
                  <a:extLst>
                    <a:ext uri="{9D8B030D-6E8A-4147-A177-3AD203B41FA5}">
                      <a16:colId xmlns:a16="http://schemas.microsoft.com/office/drawing/2014/main" val="2733420420"/>
                    </a:ext>
                  </a:extLst>
                </a:gridCol>
                <a:gridCol w="1432274">
                  <a:extLst>
                    <a:ext uri="{9D8B030D-6E8A-4147-A177-3AD203B41FA5}">
                      <a16:colId xmlns:a16="http://schemas.microsoft.com/office/drawing/2014/main" val="1341541410"/>
                    </a:ext>
                  </a:extLst>
                </a:gridCol>
                <a:gridCol w="2933322">
                  <a:extLst>
                    <a:ext uri="{9D8B030D-6E8A-4147-A177-3AD203B41FA5}">
                      <a16:colId xmlns:a16="http://schemas.microsoft.com/office/drawing/2014/main" val="439721989"/>
                    </a:ext>
                  </a:extLst>
                </a:gridCol>
              </a:tblGrid>
              <a:tr h="249402">
                <a:tc>
                  <a:txBody>
                    <a:bodyPr/>
                    <a:lstStyle/>
                    <a:p>
                      <a:pPr algn="ctr"/>
                      <a:r>
                        <a:rPr lang="en-US" sz="1100"/>
                        <a:t>#</a:t>
                      </a:r>
                      <a:endParaRPr lang="en-US" sz="11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Column_Names</a:t>
                      </a:r>
                      <a:endParaRPr lang="en-US" sz="11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t>Values &amp;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76450744"/>
                  </a:ext>
                </a:extLst>
              </a:tr>
              <a:tr h="249402">
                <a:tc>
                  <a:txBody>
                    <a:bodyPr/>
                    <a:lstStyle/>
                    <a:p>
                      <a:pPr algn="ctr"/>
                      <a:r>
                        <a:rPr lang="en-US" sz="1000"/>
                        <a:t>1</a:t>
                      </a:r>
                      <a:endParaRPr lang="en-US" sz="10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highlight>
                            <a:srgbClr val="FFFF00"/>
                          </a:highlight>
                        </a:rPr>
                        <a:t>Diabetes_binary</a:t>
                      </a:r>
                      <a:endParaRPr lang="en-US" sz="1000" b="1" i="0" u="none" strike="noStrike" dirty="0">
                        <a:solidFill>
                          <a:srgbClr val="000000"/>
                        </a:solidFill>
                        <a:effectLst/>
                        <a:highlight>
                          <a:srgbClr val="FFFF00"/>
                        </a:highligh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pt-BR" sz="1000" u="none" strike="noStrike" dirty="0">
                          <a:effectLst/>
                        </a:rPr>
                        <a:t>0 = No Diabetes; 1 = Prediabtes &amp; diabetes</a:t>
                      </a:r>
                      <a:endParaRPr lang="pt-BR"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59120806"/>
                  </a:ext>
                </a:extLst>
              </a:tr>
              <a:tr h="249402">
                <a:tc>
                  <a:txBody>
                    <a:bodyPr/>
                    <a:lstStyle/>
                    <a:p>
                      <a:pPr algn="ctr"/>
                      <a:r>
                        <a:rPr lang="en-US" sz="1000"/>
                        <a:t>2</a:t>
                      </a:r>
                      <a:endParaRPr lang="en-US" sz="10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HighBP</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No High Blood Pressure; 1 = High Blood Pressure</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3231729"/>
                  </a:ext>
                </a:extLst>
              </a:tr>
              <a:tr h="249402">
                <a:tc>
                  <a:txBody>
                    <a:bodyPr/>
                    <a:lstStyle/>
                    <a:p>
                      <a:pPr algn="ctr"/>
                      <a:r>
                        <a:rPr lang="en-US" sz="1000"/>
                        <a:t>3</a:t>
                      </a:r>
                      <a:endParaRPr lang="en-US" sz="10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HighChol</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0 = No High Cholesterol; 1 = High Cholesterol</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59559654"/>
                  </a:ext>
                </a:extLst>
              </a:tr>
              <a:tr h="313478">
                <a:tc>
                  <a:txBody>
                    <a:bodyPr/>
                    <a:lstStyle/>
                    <a:p>
                      <a:pPr algn="ctr"/>
                      <a:r>
                        <a:rPr lang="en-US" sz="1000"/>
                        <a:t>4</a:t>
                      </a:r>
                      <a:endParaRPr lang="en-US" sz="10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CholCheck</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No Cholesterol Check in 5 years;</a:t>
                      </a:r>
                      <a:br>
                        <a:rPr lang="en-US" sz="1000" u="none" strike="noStrike">
                          <a:effectLst/>
                        </a:rPr>
                      </a:br>
                      <a:r>
                        <a:rPr lang="en-US" sz="1000" u="none" strike="noStrike">
                          <a:effectLst/>
                        </a:rPr>
                        <a:t>1 = Yes Cholesterol Check in 5 years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83991543"/>
                  </a:ext>
                </a:extLst>
              </a:tr>
              <a:tr h="249402">
                <a:tc>
                  <a:txBody>
                    <a:bodyPr/>
                    <a:lstStyle/>
                    <a:p>
                      <a:pPr algn="ctr"/>
                      <a:r>
                        <a:rPr lang="en-US" sz="1000"/>
                        <a:t>5</a:t>
                      </a:r>
                      <a:endParaRPr lang="en-US" sz="10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BMI</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Body Mass Index</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86287861"/>
                  </a:ext>
                </a:extLst>
              </a:tr>
              <a:tr h="469355">
                <a:tc>
                  <a:txBody>
                    <a:bodyPr/>
                    <a:lstStyle/>
                    <a:p>
                      <a:pPr algn="ctr"/>
                      <a:r>
                        <a:rPr lang="en-US" sz="1000"/>
                        <a:t>6</a:t>
                      </a:r>
                      <a:endParaRPr lang="en-US" sz="10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Smoker</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Have smoked 100 cigarettes in entire life?</a:t>
                      </a:r>
                      <a:br>
                        <a:rPr lang="en-US" sz="1000" u="none" strike="noStrike" dirty="0">
                          <a:effectLst/>
                        </a:rPr>
                      </a:br>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45025896"/>
                  </a:ext>
                </a:extLst>
              </a:tr>
              <a:tr h="469355">
                <a:tc>
                  <a:txBody>
                    <a:bodyPr/>
                    <a:lstStyle/>
                    <a:p>
                      <a:pPr algn="ctr"/>
                      <a:r>
                        <a:rPr lang="en-US" sz="1000"/>
                        <a:t>7</a:t>
                      </a:r>
                      <a:endParaRPr lang="en-US" sz="10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Stroke</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Ever Told You Had a Stroke?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9105586"/>
                  </a:ext>
                </a:extLst>
              </a:tr>
              <a:tr h="313478">
                <a:tc>
                  <a:txBody>
                    <a:bodyPr/>
                    <a:lstStyle/>
                    <a:p>
                      <a:pPr algn="ctr"/>
                      <a:r>
                        <a:rPr lang="en-US" sz="1000" dirty="0"/>
                        <a:t>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rPr>
                        <a:t>HeartDiseaseorAttack</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39537728"/>
                  </a:ext>
                </a:extLst>
              </a:tr>
              <a:tr h="469355">
                <a:tc>
                  <a:txBody>
                    <a:bodyPr/>
                    <a:lstStyle/>
                    <a:p>
                      <a:pPr algn="ctr"/>
                      <a:r>
                        <a:rPr lang="en-US" sz="1000" dirty="0"/>
                        <a:t>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rPr>
                        <a:t>PhysActivity</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Physical Activity in Past 30 Days (not including job)</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69204709"/>
                  </a:ext>
                </a:extLst>
              </a:tr>
              <a:tr h="469355">
                <a:tc>
                  <a:txBody>
                    <a:bodyPr/>
                    <a:lstStyle/>
                    <a:p>
                      <a:pPr algn="ctr"/>
                      <a:r>
                        <a:rPr lang="en-US" sz="1000" dirty="0"/>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Fruits</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Consumed Fruit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78332"/>
                  </a:ext>
                </a:extLst>
              </a:tr>
              <a:tr h="469355">
                <a:tc>
                  <a:txBody>
                    <a:bodyPr/>
                    <a:lstStyle/>
                    <a:p>
                      <a:pPr algn="ctr"/>
                      <a:r>
                        <a:rPr lang="en-US" sz="1000" dirty="0"/>
                        <a:t>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Veggies</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Consumed Vegetables 1 or More Times Per Day</a:t>
                      </a:r>
                      <a:br>
                        <a:rPr lang="en-US" sz="1000" u="none" strike="noStrike" dirty="0">
                          <a:effectLst/>
                        </a:rPr>
                      </a:br>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58843356"/>
                  </a:ext>
                </a:extLst>
              </a:tr>
              <a:tr h="625231">
                <a:tc>
                  <a:txBody>
                    <a:bodyPr/>
                    <a:lstStyle/>
                    <a:p>
                      <a:pPr algn="ctr"/>
                      <a:r>
                        <a:rPr lang="en-US" sz="1000" dirty="0"/>
                        <a:t>12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rPr>
                        <a:t>HvyAlcoholConsump</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Adult Men &gt;= 14 drinks per week</a:t>
                      </a:r>
                      <a:br>
                        <a:rPr lang="en-US" sz="1000" u="none" strike="noStrike" dirty="0">
                          <a:effectLst/>
                        </a:rPr>
                      </a:br>
                      <a:r>
                        <a:rPr lang="en-US" sz="1000" u="none" strike="noStrike" dirty="0">
                          <a:effectLst/>
                        </a:rPr>
                        <a:t>Adult Women &gt;= 7 drinks per week</a:t>
                      </a:r>
                      <a:br>
                        <a:rPr lang="en-US" sz="1000" u="none" strike="noStrike" dirty="0">
                          <a:effectLst/>
                        </a:rPr>
                      </a:br>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84226977"/>
                  </a:ext>
                </a:extLst>
              </a:tr>
              <a:tr h="469355">
                <a:tc>
                  <a:txBody>
                    <a:bodyPr/>
                    <a:lstStyle/>
                    <a:p>
                      <a:pPr algn="ctr"/>
                      <a:r>
                        <a:rPr lang="en-US" sz="1000" dirty="0"/>
                        <a:t>13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rPr>
                        <a:t>AnyHealthcare</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Have any king of healthcare coverage </a:t>
                      </a:r>
                      <a:br>
                        <a:rPr lang="en-US" sz="1000" u="none" strike="noStrike" dirty="0">
                          <a:effectLst/>
                        </a:rPr>
                      </a:br>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9888532"/>
                  </a:ext>
                </a:extLst>
              </a:tr>
            </a:tbl>
          </a:graphicData>
        </a:graphic>
      </p:graphicFrame>
      <p:graphicFrame>
        <p:nvGraphicFramePr>
          <p:cNvPr id="10" name="Table 9">
            <a:extLst>
              <a:ext uri="{FF2B5EF4-FFF2-40B4-BE49-F238E27FC236}">
                <a16:creationId xmlns:a16="http://schemas.microsoft.com/office/drawing/2014/main" id="{1272ADD5-B7A9-DA95-773E-27C1F4C33B77}"/>
              </a:ext>
            </a:extLst>
          </p:cNvPr>
          <p:cNvGraphicFramePr>
            <a:graphicFrameLocks noGrp="1"/>
          </p:cNvGraphicFramePr>
          <p:nvPr>
            <p:extLst>
              <p:ext uri="{D42A27DB-BD31-4B8C-83A1-F6EECF244321}">
                <p14:modId xmlns:p14="http://schemas.microsoft.com/office/powerpoint/2010/main" val="1677033670"/>
              </p:ext>
            </p:extLst>
          </p:nvPr>
        </p:nvGraphicFramePr>
        <p:xfrm>
          <a:off x="5902858" y="791666"/>
          <a:ext cx="5606658" cy="5330569"/>
        </p:xfrm>
        <a:graphic>
          <a:graphicData uri="http://schemas.openxmlformats.org/drawingml/2006/table">
            <a:tbl>
              <a:tblPr firstRow="1" bandRow="1">
                <a:tableStyleId>{69012ECD-51FC-41F1-AA8D-1B2483CD663E}</a:tableStyleId>
              </a:tblPr>
              <a:tblGrid>
                <a:gridCol w="393167">
                  <a:extLst>
                    <a:ext uri="{9D8B030D-6E8A-4147-A177-3AD203B41FA5}">
                      <a16:colId xmlns:a16="http://schemas.microsoft.com/office/drawing/2014/main" val="2733420420"/>
                    </a:ext>
                  </a:extLst>
                </a:gridCol>
                <a:gridCol w="1880359">
                  <a:extLst>
                    <a:ext uri="{9D8B030D-6E8A-4147-A177-3AD203B41FA5}">
                      <a16:colId xmlns:a16="http://schemas.microsoft.com/office/drawing/2014/main" val="1341541410"/>
                    </a:ext>
                  </a:extLst>
                </a:gridCol>
                <a:gridCol w="3333132">
                  <a:extLst>
                    <a:ext uri="{9D8B030D-6E8A-4147-A177-3AD203B41FA5}">
                      <a16:colId xmlns:a16="http://schemas.microsoft.com/office/drawing/2014/main" val="439721989"/>
                    </a:ext>
                  </a:extLst>
                </a:gridCol>
              </a:tblGrid>
              <a:tr h="147642">
                <a:tc>
                  <a:txBody>
                    <a:bodyPr/>
                    <a:lstStyle/>
                    <a:p>
                      <a:pPr algn="ctr"/>
                      <a:r>
                        <a:rPr lang="en-US" sz="1100"/>
                        <a:t>#</a:t>
                      </a:r>
                      <a:endParaRPr lang="en-US" sz="11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Column_Names</a:t>
                      </a:r>
                      <a:endParaRPr lang="en-US" sz="11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t>Values &amp;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76450744"/>
                  </a:ext>
                </a:extLst>
              </a:tr>
              <a:tr h="370126">
                <a:tc>
                  <a:txBody>
                    <a:bodyPr/>
                    <a:lstStyle/>
                    <a:p>
                      <a:pPr algn="ctr"/>
                      <a:r>
                        <a:rPr lang="en-US" sz="1000" dirty="0"/>
                        <a:t>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rPr>
                        <a:t>NoDocbcCost</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Any time in past 12 months needed a doctor but could not go because of cost?</a:t>
                      </a:r>
                      <a:br>
                        <a:rPr lang="en-US" sz="1000" u="none" strike="noStrike" dirty="0">
                          <a:effectLst/>
                        </a:rPr>
                      </a:br>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74962476"/>
                  </a:ext>
                </a:extLst>
              </a:tr>
              <a:tr h="554678">
                <a:tc>
                  <a:txBody>
                    <a:bodyPr/>
                    <a:lstStyle/>
                    <a:p>
                      <a:pPr algn="ctr"/>
                      <a:r>
                        <a:rPr lang="en-US" sz="1000" dirty="0"/>
                        <a:t>16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rPr>
                        <a:t>GenHlth</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Would you say that in general your health is:</a:t>
                      </a:r>
                      <a:br>
                        <a:rPr lang="en-US" sz="1000" u="none" strike="noStrike" dirty="0">
                          <a:effectLst/>
                        </a:rPr>
                      </a:br>
                      <a:r>
                        <a:rPr lang="en-US" sz="1000" u="none" strike="noStrike" dirty="0">
                          <a:effectLst/>
                        </a:rPr>
                        <a:t>1 = Excellent</a:t>
                      </a:r>
                      <a:br>
                        <a:rPr lang="en-US" sz="1000" u="none" strike="noStrike" dirty="0">
                          <a:effectLst/>
                        </a:rPr>
                      </a:br>
                      <a:r>
                        <a:rPr lang="en-US" sz="1000" u="none" strike="noStrike" dirty="0">
                          <a:effectLst/>
                        </a:rPr>
                        <a:t>2 = Very Good</a:t>
                      </a:r>
                      <a:br>
                        <a:rPr lang="en-US" sz="1000" u="none" strike="noStrike" dirty="0">
                          <a:effectLst/>
                        </a:rPr>
                      </a:br>
                      <a:r>
                        <a:rPr lang="en-US" sz="1000" u="none" strike="noStrike" dirty="0">
                          <a:effectLst/>
                        </a:rPr>
                        <a:t>3 = Good</a:t>
                      </a:r>
                      <a:br>
                        <a:rPr lang="en-US" sz="1000" u="none" strike="noStrike" dirty="0">
                          <a:effectLst/>
                        </a:rPr>
                      </a:br>
                      <a:r>
                        <a:rPr lang="en-US" sz="1000" u="none" strike="noStrike" dirty="0">
                          <a:effectLst/>
                        </a:rPr>
                        <a:t>4 = Fair</a:t>
                      </a:r>
                      <a:br>
                        <a:rPr lang="en-US" sz="1000" u="none" strike="noStrike" dirty="0">
                          <a:effectLst/>
                        </a:rPr>
                      </a:br>
                      <a:r>
                        <a:rPr lang="en-US" sz="1000" u="none" strike="noStrike" dirty="0">
                          <a:effectLst/>
                        </a:rPr>
                        <a:t>5 = Poor</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3231729"/>
                  </a:ext>
                </a:extLst>
              </a:tr>
              <a:tr h="277850">
                <a:tc>
                  <a:txBody>
                    <a:bodyPr/>
                    <a:lstStyle/>
                    <a:p>
                      <a:pPr algn="ctr"/>
                      <a:r>
                        <a:rPr lang="en-US" sz="1000" dirty="0"/>
                        <a:t>17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rPr>
                        <a:t>DiffWalk</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Have serious difficulty walking or climbing stairs</a:t>
                      </a:r>
                      <a:br>
                        <a:rPr lang="en-US" sz="1000" u="none" strike="noStrike" dirty="0">
                          <a:effectLst/>
                        </a:rPr>
                      </a:br>
                      <a:r>
                        <a:rPr lang="en-US" sz="1000" u="none" strike="noStrike" dirty="0">
                          <a:effectLst/>
                        </a:rPr>
                        <a:t>0 = No</a:t>
                      </a:r>
                      <a:br>
                        <a:rPr lang="en-US" sz="1000" u="none" strike="noStrike" dirty="0">
                          <a:effectLst/>
                        </a:rPr>
                      </a:br>
                      <a:r>
                        <a:rPr lang="en-US" sz="1000" u="none" strike="noStrike" dirty="0">
                          <a:effectLst/>
                        </a:rPr>
                        <a:t>1 = Yes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86287861"/>
                  </a:ext>
                </a:extLst>
              </a:tr>
              <a:tr h="185574">
                <a:tc>
                  <a:txBody>
                    <a:bodyPr/>
                    <a:lstStyle/>
                    <a:p>
                      <a:pPr algn="ctr"/>
                      <a:r>
                        <a:rPr lang="en-US" sz="1000" dirty="0"/>
                        <a:t>18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Sex</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0 = Female</a:t>
                      </a:r>
                      <a:br>
                        <a:rPr lang="en-US" sz="1000" u="none" strike="noStrike" dirty="0">
                          <a:effectLst/>
                        </a:rPr>
                      </a:br>
                      <a:r>
                        <a:rPr lang="en-US" sz="1000" u="none" strike="noStrike" dirty="0">
                          <a:effectLst/>
                        </a:rPr>
                        <a:t>1 = Male</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45025896"/>
                  </a:ext>
                </a:extLst>
              </a:tr>
              <a:tr h="370126">
                <a:tc>
                  <a:txBody>
                    <a:bodyPr/>
                    <a:lstStyle/>
                    <a:p>
                      <a:pPr algn="ctr"/>
                      <a:r>
                        <a:rPr lang="en-US" sz="1000" dirty="0"/>
                        <a:t>19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Age</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Scale 1-13</a:t>
                      </a:r>
                    </a:p>
                    <a:p>
                      <a:pPr algn="l" fontAlgn="b"/>
                      <a:r>
                        <a:rPr lang="en-US" sz="1000" u="none" strike="noStrike" dirty="0">
                          <a:effectLst/>
                        </a:rPr>
                        <a:t>1 = 18-24</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dirty="0">
                          <a:effectLst/>
                        </a:rPr>
                        <a:t>Increments every 5 years</a:t>
                      </a:r>
                      <a:br>
                        <a:rPr lang="en-US" sz="1000" u="none" strike="noStrike" dirty="0">
                          <a:effectLst/>
                        </a:rPr>
                      </a:br>
                      <a:r>
                        <a:rPr lang="en-US" sz="1000" u="none" strike="noStrike" dirty="0">
                          <a:effectLst/>
                        </a:rPr>
                        <a:t>13 = 80+</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9105586"/>
                  </a:ext>
                </a:extLst>
              </a:tr>
              <a:tr h="646954">
                <a:tc>
                  <a:txBody>
                    <a:bodyPr/>
                    <a:lstStyle/>
                    <a:p>
                      <a:pPr algn="ctr"/>
                      <a:r>
                        <a:rPr lang="en-US" sz="1000" dirty="0"/>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Education</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Highest Grade or Year of School Completed</a:t>
                      </a:r>
                      <a:br>
                        <a:rPr lang="en-US" sz="1000" u="none" strike="noStrike" dirty="0">
                          <a:effectLst/>
                        </a:rPr>
                      </a:br>
                      <a:r>
                        <a:rPr lang="en-US" sz="1000" u="none" strike="noStrike" dirty="0">
                          <a:effectLst/>
                        </a:rPr>
                        <a:t>1 = Never Attended / Only Kindergarten</a:t>
                      </a:r>
                      <a:br>
                        <a:rPr lang="en-US" sz="1000" u="none" strike="noStrike" dirty="0">
                          <a:effectLst/>
                        </a:rPr>
                      </a:br>
                      <a:r>
                        <a:rPr lang="en-US" sz="1000" u="none" strike="noStrike" dirty="0">
                          <a:effectLst/>
                        </a:rPr>
                        <a:t>2 = Elementary</a:t>
                      </a:r>
                      <a:br>
                        <a:rPr lang="en-US" sz="1000" u="none" strike="noStrike" dirty="0">
                          <a:effectLst/>
                        </a:rPr>
                      </a:br>
                      <a:r>
                        <a:rPr lang="en-US" sz="1000" u="none" strike="noStrike" dirty="0">
                          <a:effectLst/>
                        </a:rPr>
                        <a:t>3 = Some Highschool</a:t>
                      </a:r>
                      <a:br>
                        <a:rPr lang="en-US" sz="1000" u="none" strike="noStrike" dirty="0">
                          <a:effectLst/>
                        </a:rPr>
                      </a:br>
                      <a:r>
                        <a:rPr lang="en-US" sz="1000" u="none" strike="noStrike" dirty="0">
                          <a:effectLst/>
                        </a:rPr>
                        <a:t>4 = Graduated Highschool</a:t>
                      </a:r>
                      <a:br>
                        <a:rPr lang="en-US" sz="1000" u="none" strike="noStrike" dirty="0">
                          <a:effectLst/>
                        </a:rPr>
                      </a:br>
                      <a:r>
                        <a:rPr lang="en-US" sz="1000" u="none" strike="noStrike" dirty="0">
                          <a:effectLst/>
                        </a:rPr>
                        <a:t>5 =  Some College</a:t>
                      </a:r>
                      <a:br>
                        <a:rPr lang="en-US" sz="1000" u="none" strike="noStrike" dirty="0">
                          <a:effectLst/>
                        </a:rPr>
                      </a:br>
                      <a:r>
                        <a:rPr lang="en-US" sz="1000" u="none" strike="noStrike" dirty="0">
                          <a:effectLst/>
                        </a:rPr>
                        <a:t>6 = Graduated College</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39537728"/>
                  </a:ext>
                </a:extLst>
              </a:tr>
              <a:tr h="370126">
                <a:tc>
                  <a:txBody>
                    <a:bodyPr/>
                    <a:lstStyle/>
                    <a:p>
                      <a:pPr algn="ctr"/>
                      <a:r>
                        <a:rPr lang="en-US" sz="1000" dirty="0"/>
                        <a:t>21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a:effectLst/>
                        </a:rPr>
                        <a:t>Income</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Scale 1-8 Increment every $5k</a:t>
                      </a:r>
                    </a:p>
                    <a:p>
                      <a:pPr algn="l" fontAlgn="b"/>
                      <a:r>
                        <a:rPr lang="en-US" sz="1000" u="none" strike="noStrike" dirty="0">
                          <a:effectLst/>
                        </a:rPr>
                        <a:t>1 = less than $10,000</a:t>
                      </a:r>
                      <a:br>
                        <a:rPr lang="en-US" sz="1000" u="none" strike="noStrike" dirty="0">
                          <a:effectLst/>
                        </a:rPr>
                      </a:br>
                      <a:r>
                        <a:rPr lang="en-US" sz="1000" u="none" strike="noStrike" dirty="0">
                          <a:effectLst/>
                        </a:rPr>
                        <a:t>5 = $20,000 - $35,000</a:t>
                      </a:r>
                      <a:br>
                        <a:rPr lang="en-US" sz="1000" u="none" strike="noStrike" dirty="0">
                          <a:effectLst/>
                        </a:rPr>
                      </a:br>
                      <a:r>
                        <a:rPr lang="en-US" sz="1000" u="none" strike="noStrike" dirty="0">
                          <a:effectLst/>
                        </a:rPr>
                        <a:t>8 = $75,000+ </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69204709"/>
                  </a:ext>
                </a:extLst>
              </a:tr>
              <a:tr h="147642">
                <a:tc>
                  <a:txBody>
                    <a:bodyPr/>
                    <a:lstStyle/>
                    <a:p>
                      <a:pPr algn="ctr"/>
                      <a:r>
                        <a:rPr lang="en-US" sz="1000" dirty="0"/>
                        <a:t>22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rPr>
                        <a:t>MentHlth</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Days of Poor Mental Health  1-30 days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78332"/>
                  </a:ext>
                </a:extLst>
              </a:tr>
              <a:tr h="147642">
                <a:tc>
                  <a:txBody>
                    <a:bodyPr/>
                    <a:lstStyle/>
                    <a:p>
                      <a:pPr algn="ctr"/>
                      <a:r>
                        <a:rPr lang="en-US" sz="1000" dirty="0"/>
                        <a:t>23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dirty="0" err="1">
                          <a:effectLst/>
                        </a:rPr>
                        <a:t>PhysHlth</a:t>
                      </a:r>
                      <a:endParaRPr lang="en-US" sz="1000" b="1"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dirty="0">
                          <a:effectLst/>
                        </a:rPr>
                        <a:t>Physical Illness or Injury In Past 30 days 1-30 days</a:t>
                      </a:r>
                      <a:endParaRPr lang="en-US" sz="1000" b="0" i="0" u="none" strike="noStrike" dirty="0">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16530926"/>
                  </a:ext>
                </a:extLst>
              </a:tr>
            </a:tbl>
          </a:graphicData>
        </a:graphic>
      </p:graphicFrame>
    </p:spTree>
    <p:extLst>
      <p:ext uri="{BB962C8B-B14F-4D97-AF65-F5344CB8AC3E}">
        <p14:creationId xmlns:p14="http://schemas.microsoft.com/office/powerpoint/2010/main" val="3576803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C6ABEE-6BEC-339D-EEB9-80A9D845768C}"/>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918CFFB-B400-42A4-B280-07D6C31D9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7CFCC7A1-C9D7-2308-BB1D-29223D6C87E0}"/>
              </a:ext>
            </a:extLst>
          </p:cNvPr>
          <p:cNvSpPr>
            <a:spLocks noGrp="1"/>
          </p:cNvSpPr>
          <p:nvPr>
            <p:ph idx="1"/>
          </p:nvPr>
        </p:nvSpPr>
        <p:spPr>
          <a:xfrm>
            <a:off x="762001" y="1099748"/>
            <a:ext cx="4322445" cy="5393125"/>
          </a:xfrm>
        </p:spPr>
        <p:txBody>
          <a:bodyPr vert="horz" lIns="91440" tIns="45720" rIns="91440" bIns="45720" rtlCol="0" anchor="ctr">
            <a:normAutofit/>
          </a:bodyPr>
          <a:lstStyle/>
          <a:p>
            <a:pPr defTabSz="9144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Missing Values: </a:t>
            </a:r>
            <a:r>
              <a:rPr lang="en-US" sz="1600" dirty="0">
                <a:latin typeface="Times New Roman" panose="02020603050405020304" pitchFamily="18" charset="0"/>
                <a:cs typeface="Times New Roman" panose="02020603050405020304" pitchFamily="18" charset="0"/>
              </a:rPr>
              <a:t>No missing values observed.</a:t>
            </a:r>
          </a:p>
          <a:p>
            <a:pPr defTabSz="9144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Duplicates: </a:t>
            </a:r>
            <a:r>
              <a:rPr lang="en-US" sz="1600" dirty="0">
                <a:latin typeface="Times New Roman" panose="02020603050405020304" pitchFamily="18" charset="0"/>
                <a:cs typeface="Times New Roman" panose="02020603050405020304" pitchFamily="18" charset="0"/>
              </a:rPr>
              <a:t>1635 duplicate records were observed &amp; removed.</a:t>
            </a:r>
          </a:p>
          <a:p>
            <a:pPr defTabSz="9144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Outliers:</a:t>
            </a:r>
            <a:r>
              <a:rPr lang="en-US" sz="1600" dirty="0">
                <a:latin typeface="Times New Roman" panose="02020603050405020304" pitchFamily="18" charset="0"/>
                <a:cs typeface="Times New Roman" panose="02020603050405020304" pitchFamily="18" charset="0"/>
              </a:rPr>
              <a:t> Based on the Box Plot, outliers were observed for features '</a:t>
            </a:r>
            <a:r>
              <a:rPr lang="en-US" sz="1600" dirty="0" err="1">
                <a:latin typeface="Times New Roman" panose="02020603050405020304" pitchFamily="18" charset="0"/>
                <a:cs typeface="Times New Roman" panose="02020603050405020304" pitchFamily="18" charset="0"/>
              </a:rPr>
              <a:t>PhysHlth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MentHlth</a:t>
            </a:r>
            <a:r>
              <a:rPr lang="en-US" sz="1600" dirty="0">
                <a:latin typeface="Times New Roman" panose="02020603050405020304" pitchFamily="18" charset="0"/>
                <a:cs typeface="Times New Roman" panose="02020603050405020304" pitchFamily="18" charset="0"/>
              </a:rPr>
              <a:t>', 'BMI’ and were reduced.</a:t>
            </a:r>
          </a:p>
          <a:p>
            <a:pPr defTabSz="9144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Type: </a:t>
            </a:r>
            <a:r>
              <a:rPr lang="en-US" sz="1600" dirty="0">
                <a:latin typeface="Times New Roman" panose="02020603050405020304" pitchFamily="18" charset="0"/>
                <a:cs typeface="Times New Roman" panose="02020603050405020304" pitchFamily="18" charset="0"/>
              </a:rPr>
              <a:t>All were numerical data types (float64) bit. No Categorical data types present.</a:t>
            </a:r>
          </a:p>
          <a:p>
            <a:pPr defTabSz="9144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Feature Scaling: </a:t>
            </a:r>
            <a:r>
              <a:rPr lang="en-US" sz="1600" dirty="0">
                <a:latin typeface="Times New Roman" panose="02020603050405020304" pitchFamily="18" charset="0"/>
                <a:cs typeface="Times New Roman" panose="02020603050405020304" pitchFamily="18" charset="0"/>
              </a:rPr>
              <a:t>Standard scalar</a:t>
            </a:r>
          </a:p>
          <a:p>
            <a:pPr defTabSz="9144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Balanced Class: </a:t>
            </a: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diabetes_binary</a:t>
            </a:r>
            <a:r>
              <a:rPr lang="en-US" sz="1600" dirty="0">
                <a:latin typeface="Times New Roman" panose="02020603050405020304" pitchFamily="18" charset="0"/>
                <a:cs typeface="Times New Roman" panose="02020603050405020304" pitchFamily="18" charset="0"/>
              </a:rPr>
              <a:t> classes were balanced in nature with very minor difference after removing duplicates and outliers.</a:t>
            </a:r>
          </a:p>
        </p:txBody>
      </p:sp>
      <p:sp>
        <p:nvSpPr>
          <p:cNvPr id="32" name="Rectangle 3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with a line of menthol values&#10;&#10;Description automatically generated">
            <a:extLst>
              <a:ext uri="{FF2B5EF4-FFF2-40B4-BE49-F238E27FC236}">
                <a16:creationId xmlns:a16="http://schemas.microsoft.com/office/drawing/2014/main" id="{DBAC6044-52A9-800C-1B9F-D527A41DB96E}"/>
              </a:ext>
            </a:extLst>
          </p:cNvPr>
          <p:cNvPicPr>
            <a:picLocks noChangeAspect="1"/>
          </p:cNvPicPr>
          <p:nvPr/>
        </p:nvPicPr>
        <p:blipFill>
          <a:blip r:embed="rId2"/>
          <a:stretch>
            <a:fillRect/>
          </a:stretch>
        </p:blipFill>
        <p:spPr>
          <a:xfrm>
            <a:off x="5997965" y="629057"/>
            <a:ext cx="2592892" cy="2639077"/>
          </a:xfrm>
          <a:prstGeom prst="rect">
            <a:avLst/>
          </a:prstGeom>
        </p:spPr>
      </p:pic>
      <p:pic>
        <p:nvPicPr>
          <p:cNvPr id="17" name="Picture 16" descr="A graph with a box and a line&#10;&#10;Description automatically generated with medium confidence">
            <a:extLst>
              <a:ext uri="{FF2B5EF4-FFF2-40B4-BE49-F238E27FC236}">
                <a16:creationId xmlns:a16="http://schemas.microsoft.com/office/drawing/2014/main" id="{FDBB9E1D-0DE0-7362-F625-21C3E993D17B}"/>
              </a:ext>
            </a:extLst>
          </p:cNvPr>
          <p:cNvPicPr>
            <a:picLocks noChangeAspect="1"/>
          </p:cNvPicPr>
          <p:nvPr/>
        </p:nvPicPr>
        <p:blipFill>
          <a:blip r:embed="rId3"/>
          <a:stretch>
            <a:fillRect/>
          </a:stretch>
        </p:blipFill>
        <p:spPr>
          <a:xfrm>
            <a:off x="8916610" y="629057"/>
            <a:ext cx="2619283" cy="2639077"/>
          </a:xfrm>
          <a:prstGeom prst="rect">
            <a:avLst/>
          </a:prstGeom>
        </p:spPr>
      </p:pic>
      <p:pic>
        <p:nvPicPr>
          <p:cNvPr id="15" name="Picture 14" descr="A graph of a box plot&#10;&#10;Description automatically generated">
            <a:extLst>
              <a:ext uri="{FF2B5EF4-FFF2-40B4-BE49-F238E27FC236}">
                <a16:creationId xmlns:a16="http://schemas.microsoft.com/office/drawing/2014/main" id="{2D0D678C-54A8-486F-B3F5-A0CF1CA48B5A}"/>
              </a:ext>
            </a:extLst>
          </p:cNvPr>
          <p:cNvPicPr>
            <a:picLocks noChangeAspect="1"/>
          </p:cNvPicPr>
          <p:nvPr/>
        </p:nvPicPr>
        <p:blipFill>
          <a:blip r:embed="rId4"/>
          <a:stretch>
            <a:fillRect/>
          </a:stretch>
        </p:blipFill>
        <p:spPr>
          <a:xfrm>
            <a:off x="5951780" y="3589867"/>
            <a:ext cx="2639077" cy="2639077"/>
          </a:xfrm>
          <a:prstGeom prst="rect">
            <a:avLst/>
          </a:prstGeom>
        </p:spPr>
      </p:pic>
      <p:pic>
        <p:nvPicPr>
          <p:cNvPr id="13" name="Picture 12" descr="A graph of a number of blue squares&#10;&#10;Description automatically generated">
            <a:extLst>
              <a:ext uri="{FF2B5EF4-FFF2-40B4-BE49-F238E27FC236}">
                <a16:creationId xmlns:a16="http://schemas.microsoft.com/office/drawing/2014/main" id="{05E63690-BF8A-0783-657F-109176B929E2}"/>
              </a:ext>
            </a:extLst>
          </p:cNvPr>
          <p:cNvPicPr>
            <a:picLocks noChangeAspect="1"/>
          </p:cNvPicPr>
          <p:nvPr/>
        </p:nvPicPr>
        <p:blipFill>
          <a:blip r:embed="rId5"/>
          <a:stretch>
            <a:fillRect/>
          </a:stretch>
        </p:blipFill>
        <p:spPr>
          <a:xfrm>
            <a:off x="8851884" y="3622944"/>
            <a:ext cx="3079089" cy="2378596"/>
          </a:xfrm>
          <a:prstGeom prst="rect">
            <a:avLst/>
          </a:prstGeom>
        </p:spPr>
      </p:pic>
      <p:sp>
        <p:nvSpPr>
          <p:cNvPr id="3" name="Slide Number Placeholder 2">
            <a:extLst>
              <a:ext uri="{FF2B5EF4-FFF2-40B4-BE49-F238E27FC236}">
                <a16:creationId xmlns:a16="http://schemas.microsoft.com/office/drawing/2014/main" id="{DBE1CEDB-ECB1-A529-4710-47D85044F14F}"/>
              </a:ext>
            </a:extLst>
          </p:cNvPr>
          <p:cNvSpPr>
            <a:spLocks noGrp="1"/>
          </p:cNvSpPr>
          <p:nvPr>
            <p:ph type="sldNum" sz="quarter" idx="12"/>
          </p:nvPr>
        </p:nvSpPr>
        <p:spPr>
          <a:xfrm>
            <a:off x="9904991" y="6356350"/>
            <a:ext cx="197645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a:ln>
                  <a:noFill/>
                </a:ln>
                <a:solidFill>
                  <a:schemeClr val="tx1"/>
                </a:solidFill>
                <a:effectLst/>
                <a:uLnTx/>
                <a:uFillTx/>
                <a:latin typeface="+mn-lt"/>
              </a:rPr>
              <a:pPr marR="0" lvl="0" indent="0" defTabSz="914400" fontAlgn="auto">
                <a:spcBef>
                  <a:spcPts val="0"/>
                </a:spcBef>
                <a:spcAft>
                  <a:spcPts val="600"/>
                </a:spcAft>
                <a:buClrTx/>
                <a:buSzTx/>
                <a:buFontTx/>
                <a:buNone/>
                <a:tabLst/>
                <a:defRPr/>
              </a:pPr>
              <a:t>7</a:t>
            </a:fld>
            <a:endParaRPr kumimoji="0" lang="en-US" b="1" i="0" u="none" strike="noStrike" cap="none" spc="0" normalizeH="0" baseline="0" noProof="0">
              <a:ln>
                <a:noFill/>
              </a:ln>
              <a:solidFill>
                <a:schemeClr val="tx1"/>
              </a:solidFill>
              <a:effectLst/>
              <a:uLnTx/>
              <a:uFillTx/>
              <a:latin typeface="+mn-lt"/>
            </a:endParaRPr>
          </a:p>
        </p:txBody>
      </p:sp>
      <p:sp>
        <p:nvSpPr>
          <p:cNvPr id="20" name="Title 1">
            <a:extLst>
              <a:ext uri="{FF2B5EF4-FFF2-40B4-BE49-F238E27FC236}">
                <a16:creationId xmlns:a16="http://schemas.microsoft.com/office/drawing/2014/main" id="{E3F7C3AB-7C9C-12EC-ADFD-4DE051303C91}"/>
              </a:ext>
            </a:extLst>
          </p:cNvPr>
          <p:cNvSpPr>
            <a:spLocks noGrp="1"/>
          </p:cNvSpPr>
          <p:nvPr>
            <p:ph type="title"/>
          </p:nvPr>
        </p:nvSpPr>
        <p:spPr>
          <a:xfrm>
            <a:off x="646359" y="365127"/>
            <a:ext cx="10709031" cy="734621"/>
          </a:xfrm>
        </p:spPr>
        <p:txBody>
          <a:bodyPr>
            <a:normAutofit/>
          </a:bodyPr>
          <a:lstStyle/>
          <a:p>
            <a:r>
              <a:rPr lang="en-US" sz="2800" dirty="0">
                <a:latin typeface="Times New Roman" panose="02020603050405020304" pitchFamily="18" charset="0"/>
                <a:cs typeface="Times New Roman" panose="02020603050405020304" pitchFamily="18" charset="0"/>
              </a:rPr>
              <a:t>Data Cleaning &amp; Pre-Processing</a:t>
            </a:r>
          </a:p>
        </p:txBody>
      </p:sp>
    </p:spTree>
    <p:extLst>
      <p:ext uri="{BB962C8B-B14F-4D97-AF65-F5344CB8AC3E}">
        <p14:creationId xmlns:p14="http://schemas.microsoft.com/office/powerpoint/2010/main" val="2186111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1C84D-AE77-D5E8-F1AC-F841748E2A3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41D44F-5FCA-CCC0-67AE-CB0A11A260C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dirty="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211B11C8-CD76-7EAE-41FD-629AB61D468D}"/>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2800" dirty="0">
                <a:latin typeface="Times New Roman" panose="02020603050405020304" pitchFamily="18" charset="0"/>
                <a:cs typeface="Times New Roman" panose="02020603050405020304" pitchFamily="18" charset="0"/>
              </a:rPr>
              <a:t>Exploratory Data Analysis (1 of 3)</a:t>
            </a:r>
          </a:p>
        </p:txBody>
      </p:sp>
      <p:pic>
        <p:nvPicPr>
          <p:cNvPr id="8" name="Picture 7">
            <a:extLst>
              <a:ext uri="{FF2B5EF4-FFF2-40B4-BE49-F238E27FC236}">
                <a16:creationId xmlns:a16="http://schemas.microsoft.com/office/drawing/2014/main" id="{52F1AA01-FA6B-EC8C-D548-8A82021A98ED}"/>
              </a:ext>
            </a:extLst>
          </p:cNvPr>
          <p:cNvPicPr>
            <a:picLocks noChangeAspect="1"/>
          </p:cNvPicPr>
          <p:nvPr/>
        </p:nvPicPr>
        <p:blipFill>
          <a:blip r:embed="rId2"/>
          <a:stretch>
            <a:fillRect/>
          </a:stretch>
        </p:blipFill>
        <p:spPr>
          <a:xfrm>
            <a:off x="4855977" y="1060884"/>
            <a:ext cx="7190199" cy="2999416"/>
          </a:xfrm>
          <a:prstGeom prst="rect">
            <a:avLst/>
          </a:prstGeom>
          <a:ln>
            <a:solidFill>
              <a:schemeClr val="accent1"/>
            </a:solidFill>
          </a:ln>
        </p:spPr>
      </p:pic>
      <p:sp>
        <p:nvSpPr>
          <p:cNvPr id="15" name="Content Placeholder 3">
            <a:extLst>
              <a:ext uri="{FF2B5EF4-FFF2-40B4-BE49-F238E27FC236}">
                <a16:creationId xmlns:a16="http://schemas.microsoft.com/office/drawing/2014/main" id="{82650CCE-5E02-E57A-E622-B699D2429D65}"/>
              </a:ext>
            </a:extLst>
          </p:cNvPr>
          <p:cNvSpPr txBox="1">
            <a:spLocks/>
          </p:cNvSpPr>
          <p:nvPr/>
        </p:nvSpPr>
        <p:spPr>
          <a:xfrm>
            <a:off x="421096" y="950614"/>
            <a:ext cx="4250492" cy="5216565"/>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defTabSz="914400">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Correlation Coefficients: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chart displays the correlation coefficient between each input feature and the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Diabetes_Binary</a:t>
            </a:r>
            <a:r>
              <a:rPr lang="en-US" altLang="en-US" sz="1200" dirty="0">
                <a:latin typeface="Times New Roman" panose="02020603050405020304" pitchFamily="18"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target variable. The correlation coefficient measures the strength and direction of the linear relationship between two variables.</a:t>
            </a:r>
          </a:p>
          <a:p>
            <a:pPr algn="just"/>
            <a:r>
              <a:rPr lang="en-US" sz="1200" b="1" dirty="0">
                <a:latin typeface="Times New Roman" panose="02020603050405020304" pitchFamily="18" charset="0"/>
                <a:cs typeface="Times New Roman" panose="02020603050405020304" pitchFamily="18" charset="0"/>
              </a:rPr>
              <a:t>Positive Correlation: </a:t>
            </a:r>
            <a:r>
              <a:rPr lang="en-US" sz="1200" dirty="0">
                <a:latin typeface="Times New Roman" panose="02020603050405020304" pitchFamily="18" charset="0"/>
                <a:cs typeface="Times New Roman" panose="02020603050405020304" pitchFamily="18" charset="0"/>
              </a:rPr>
              <a:t>Features like ‘Age’, ‘</a:t>
            </a:r>
            <a:r>
              <a:rPr lang="en-US" sz="1200" dirty="0" err="1">
                <a:latin typeface="Times New Roman" panose="02020603050405020304" pitchFamily="18" charset="0"/>
                <a:cs typeface="Times New Roman" panose="02020603050405020304" pitchFamily="18" charset="0"/>
              </a:rPr>
              <a:t>HighChol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HighBP</a:t>
            </a:r>
            <a:r>
              <a:rPr lang="en-US" sz="1200" dirty="0">
                <a:latin typeface="Times New Roman" panose="02020603050405020304" pitchFamily="18" charset="0"/>
                <a:cs typeface="Times New Roman" panose="02020603050405020304" pitchFamily="18" charset="0"/>
              </a:rPr>
              <a:t>’, ‘BMI’, and ‘</a:t>
            </a:r>
            <a:r>
              <a:rPr lang="en-US" sz="1200" dirty="0" err="1">
                <a:latin typeface="Times New Roman" panose="02020603050405020304" pitchFamily="18" charset="0"/>
                <a:cs typeface="Times New Roman" panose="02020603050405020304" pitchFamily="18" charset="0"/>
              </a:rPr>
              <a:t>GenHlth</a:t>
            </a:r>
            <a:r>
              <a:rPr lang="en-US" sz="1200" dirty="0">
                <a:latin typeface="Times New Roman" panose="02020603050405020304" pitchFamily="18" charset="0"/>
                <a:cs typeface="Times New Roman" panose="02020603050405020304" pitchFamily="18" charset="0"/>
              </a:rPr>
              <a:t>’ show a positive correlation with “</a:t>
            </a:r>
            <a:r>
              <a:rPr lang="en-US" sz="1200" dirty="0" err="1">
                <a:latin typeface="Times New Roman" panose="02020603050405020304" pitchFamily="18" charset="0"/>
                <a:cs typeface="Times New Roman" panose="02020603050405020304" pitchFamily="18" charset="0"/>
              </a:rPr>
              <a:t>Diabetes_Binary</a:t>
            </a:r>
            <a:r>
              <a:rPr lang="en-US" sz="1200" dirty="0">
                <a:latin typeface="Times New Roman" panose="02020603050405020304" pitchFamily="18" charset="0"/>
                <a:cs typeface="Times New Roman" panose="02020603050405020304" pitchFamily="18" charset="0"/>
              </a:rPr>
              <a:t>”. This suggests that as these features increase, the likelihood of having diabetes also tends to increase.</a:t>
            </a:r>
          </a:p>
          <a:p>
            <a:pPr algn="just"/>
            <a:r>
              <a:rPr lang="en-US" sz="1200" b="1" dirty="0">
                <a:latin typeface="Times New Roman" panose="02020603050405020304" pitchFamily="18" charset="0"/>
                <a:cs typeface="Times New Roman" panose="02020603050405020304" pitchFamily="18" charset="0"/>
              </a:rPr>
              <a:t>Negative Correlation: </a:t>
            </a:r>
            <a:r>
              <a:rPr lang="en-US" sz="1200" dirty="0">
                <a:latin typeface="Times New Roman" panose="02020603050405020304" pitchFamily="18" charset="0"/>
                <a:cs typeface="Times New Roman" panose="02020603050405020304" pitchFamily="18" charset="0"/>
              </a:rPr>
              <a:t>Features like ‘Income’, ‘Education’, ‘</a:t>
            </a:r>
            <a:r>
              <a:rPr lang="en-US" sz="1200" dirty="0" err="1">
                <a:latin typeface="Times New Roman" panose="02020603050405020304" pitchFamily="18" charset="0"/>
                <a:cs typeface="Times New Roman" panose="02020603050405020304" pitchFamily="18" charset="0"/>
              </a:rPr>
              <a:t>PhysActivity</a:t>
            </a:r>
            <a:r>
              <a:rPr lang="en-US" sz="1200" dirty="0">
                <a:latin typeface="Times New Roman" panose="02020603050405020304" pitchFamily="18" charset="0"/>
                <a:cs typeface="Times New Roman" panose="02020603050405020304" pitchFamily="18" charset="0"/>
              </a:rPr>
              <a:t>’, and ‘</a:t>
            </a:r>
            <a:r>
              <a:rPr lang="en-US" sz="1200" dirty="0" err="1">
                <a:latin typeface="Times New Roman" panose="02020603050405020304" pitchFamily="18" charset="0"/>
                <a:cs typeface="Times New Roman" panose="02020603050405020304" pitchFamily="18" charset="0"/>
              </a:rPr>
              <a:t>HvyAlcoholConsump</a:t>
            </a:r>
            <a:r>
              <a:rPr lang="en-US" sz="1200" dirty="0">
                <a:latin typeface="Times New Roman" panose="02020603050405020304" pitchFamily="18" charset="0"/>
                <a:cs typeface="Times New Roman" panose="02020603050405020304" pitchFamily="18" charset="0"/>
              </a:rPr>
              <a:t>’ exhibit a negative correlation with ‘</a:t>
            </a:r>
            <a:r>
              <a:rPr lang="en-US" sz="1200" dirty="0" err="1">
                <a:latin typeface="Times New Roman" panose="02020603050405020304" pitchFamily="18" charset="0"/>
                <a:cs typeface="Times New Roman" panose="02020603050405020304" pitchFamily="18" charset="0"/>
              </a:rPr>
              <a:t>Diabetes_Binary</a:t>
            </a:r>
            <a:r>
              <a:rPr lang="en-US" sz="1200" dirty="0">
                <a:latin typeface="Times New Roman" panose="02020603050405020304" pitchFamily="18" charset="0"/>
                <a:cs typeface="Times New Roman" panose="02020603050405020304" pitchFamily="18" charset="0"/>
              </a:rPr>
              <a:t>’.</a:t>
            </a:r>
          </a:p>
          <a:p>
            <a:pPr lvl="1" algn="just"/>
            <a:r>
              <a:rPr lang="en-US" sz="1200" dirty="0">
                <a:latin typeface="Times New Roman" panose="02020603050405020304" pitchFamily="18" charset="0"/>
                <a:cs typeface="Times New Roman" panose="02020603050405020304" pitchFamily="18" charset="0"/>
              </a:rPr>
              <a:t>This implies that individuals with higher income, education, and physical activity levels, and lower heavy alcohol consumption, are less likely to have diabetes.</a:t>
            </a:r>
          </a:p>
          <a:p>
            <a:pPr algn="just"/>
            <a:r>
              <a:rPr lang="en-US" sz="1200" b="1" dirty="0">
                <a:latin typeface="Times New Roman" panose="02020603050405020304" pitchFamily="18" charset="0"/>
                <a:cs typeface="Times New Roman" panose="02020603050405020304" pitchFamily="18" charset="0"/>
              </a:rPr>
              <a:t>Weak Correlation: </a:t>
            </a:r>
            <a:r>
              <a:rPr lang="en-US" sz="1200" dirty="0">
                <a:latin typeface="Times New Roman" panose="02020603050405020304" pitchFamily="18" charset="0"/>
                <a:cs typeface="Times New Roman" panose="02020603050405020304" pitchFamily="18" charset="0"/>
              </a:rPr>
              <a:t>Many features, such as ‘Veggies’,  ‘Fruits’, ‘</a:t>
            </a:r>
            <a:r>
              <a:rPr lang="en-US" sz="1200" dirty="0" err="1">
                <a:latin typeface="Times New Roman" panose="02020603050405020304" pitchFamily="18" charset="0"/>
                <a:cs typeface="Times New Roman" panose="02020603050405020304" pitchFamily="18" charset="0"/>
              </a:rPr>
              <a:t>AnyHealthcare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NoDocbcCost</a:t>
            </a:r>
            <a:r>
              <a:rPr lang="en-US" sz="1200" dirty="0">
                <a:latin typeface="Times New Roman" panose="02020603050405020304" pitchFamily="18" charset="0"/>
                <a:cs typeface="Times New Roman" panose="02020603050405020304" pitchFamily="18" charset="0"/>
              </a:rPr>
              <a:t>’, ‘Sex’, and ‘Smoker’, show a very weak correlation with ‘</a:t>
            </a:r>
            <a:r>
              <a:rPr lang="en-US" sz="1200" dirty="0" err="1">
                <a:latin typeface="Times New Roman" panose="02020603050405020304" pitchFamily="18" charset="0"/>
                <a:cs typeface="Times New Roman" panose="02020603050405020304" pitchFamily="18" charset="0"/>
              </a:rPr>
              <a:t>Diabetes_Binary</a:t>
            </a:r>
            <a:r>
              <a:rPr lang="en-US" sz="1200" dirty="0">
                <a:latin typeface="Times New Roman" panose="02020603050405020304" pitchFamily="18" charset="0"/>
                <a:cs typeface="Times New Roman" panose="02020603050405020304" pitchFamily="18" charset="0"/>
              </a:rPr>
              <a:t>’. This indicates that these features might have limited predictive power for diabetes in this dataset</a:t>
            </a:r>
          </a:p>
        </p:txBody>
      </p:sp>
      <p:sp>
        <p:nvSpPr>
          <p:cNvPr id="31" name="TextBox 30">
            <a:extLst>
              <a:ext uri="{FF2B5EF4-FFF2-40B4-BE49-F238E27FC236}">
                <a16:creationId xmlns:a16="http://schemas.microsoft.com/office/drawing/2014/main" id="{5B860104-D34A-6097-CF6F-B54B7F263E93}"/>
              </a:ext>
            </a:extLst>
          </p:cNvPr>
          <p:cNvSpPr txBox="1"/>
          <p:nvPr/>
        </p:nvSpPr>
        <p:spPr>
          <a:xfrm>
            <a:off x="5271492" y="4372699"/>
            <a:ext cx="6499412" cy="1600438"/>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Insights:</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Risk Factors:</a:t>
            </a:r>
            <a:r>
              <a:rPr lang="en-US" sz="1400" dirty="0">
                <a:latin typeface="Times New Roman" panose="02020603050405020304" pitchFamily="18" charset="0"/>
                <a:cs typeface="Times New Roman" panose="02020603050405020304" pitchFamily="18" charset="0"/>
              </a:rPr>
              <a:t> The chart highlights potential risk factors for diabetes, such as older age, high cholesterol, high blood pressure, and poor general health.</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Protective Factors:</a:t>
            </a:r>
            <a:r>
              <a:rPr lang="en-US" sz="1400" dirty="0">
                <a:latin typeface="Times New Roman" panose="02020603050405020304" pitchFamily="18" charset="0"/>
                <a:cs typeface="Times New Roman" panose="02020603050405020304" pitchFamily="18" charset="0"/>
              </a:rPr>
              <a:t> Features like higher income, education, and physical activity appear to be associated with a lower risk of diabetes.</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Feature Importance:</a:t>
            </a:r>
            <a:r>
              <a:rPr lang="en-US" sz="1400" dirty="0">
                <a:latin typeface="Times New Roman" panose="02020603050405020304" pitchFamily="18" charset="0"/>
                <a:cs typeface="Times New Roman" panose="02020603050405020304" pitchFamily="18" charset="0"/>
              </a:rPr>
              <a:t> Features with stronger correlations (positive or negative) are likely to be more important for predicting diabetes in a machine learning model.</a:t>
            </a:r>
          </a:p>
        </p:txBody>
      </p:sp>
    </p:spTree>
    <p:extLst>
      <p:ext uri="{BB962C8B-B14F-4D97-AF65-F5344CB8AC3E}">
        <p14:creationId xmlns:p14="http://schemas.microsoft.com/office/powerpoint/2010/main" val="247775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E9205A-4D30-5085-38C5-77974462A229}"/>
              </a:ext>
            </a:extLst>
          </p:cNvPr>
          <p:cNvSpPr>
            <a:spLocks noGrp="1"/>
          </p:cNvSpPr>
          <p:nvPr>
            <p:ph type="sldNum" sz="quarter" idx="12"/>
          </p:nvPr>
        </p:nvSpPr>
        <p:spPr/>
        <p:txBody>
          <a:bodyPr/>
          <a:lstStyle/>
          <a:p>
            <a:fld id="{4267CD5E-26CF-4249-8540-BB1D07FD4227}" type="slidenum">
              <a:rPr lang="en-US" smtClean="0"/>
              <a:t>9</a:t>
            </a:fld>
            <a:endParaRPr lang="en-US" dirty="0"/>
          </a:p>
        </p:txBody>
      </p:sp>
      <p:pic>
        <p:nvPicPr>
          <p:cNvPr id="11" name="Picture 10" descr="A chart with numbers and symbols&#10;&#10;Description automatically generated with medium confidence">
            <a:extLst>
              <a:ext uri="{FF2B5EF4-FFF2-40B4-BE49-F238E27FC236}">
                <a16:creationId xmlns:a16="http://schemas.microsoft.com/office/drawing/2014/main" id="{19064B41-0AB9-FB92-1FA0-FE9745CA9EE4}"/>
              </a:ext>
            </a:extLst>
          </p:cNvPr>
          <p:cNvPicPr>
            <a:picLocks noChangeAspect="1"/>
          </p:cNvPicPr>
          <p:nvPr/>
        </p:nvPicPr>
        <p:blipFill>
          <a:blip r:embed="rId2"/>
          <a:stretch>
            <a:fillRect/>
          </a:stretch>
        </p:blipFill>
        <p:spPr>
          <a:xfrm>
            <a:off x="6096000" y="1223466"/>
            <a:ext cx="6096000" cy="4746207"/>
          </a:xfrm>
          <a:prstGeom prst="rect">
            <a:avLst/>
          </a:prstGeom>
          <a:ln>
            <a:solidFill>
              <a:schemeClr val="accent1"/>
            </a:solidFill>
          </a:ln>
        </p:spPr>
      </p:pic>
      <p:graphicFrame>
        <p:nvGraphicFramePr>
          <p:cNvPr id="13" name="Content Placeholder 3">
            <a:extLst>
              <a:ext uri="{FF2B5EF4-FFF2-40B4-BE49-F238E27FC236}">
                <a16:creationId xmlns:a16="http://schemas.microsoft.com/office/drawing/2014/main" id="{75230ABE-DF49-2C98-1D5E-AF91FC0C2A4D}"/>
              </a:ext>
            </a:extLst>
          </p:cNvPr>
          <p:cNvGraphicFramePr/>
          <p:nvPr>
            <p:extLst>
              <p:ext uri="{D42A27DB-BD31-4B8C-83A1-F6EECF244321}">
                <p14:modId xmlns:p14="http://schemas.microsoft.com/office/powerpoint/2010/main" val="3498955926"/>
              </p:ext>
            </p:extLst>
          </p:nvPr>
        </p:nvGraphicFramePr>
        <p:xfrm>
          <a:off x="371475" y="774804"/>
          <a:ext cx="5534025" cy="5774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itle 1">
            <a:extLst>
              <a:ext uri="{FF2B5EF4-FFF2-40B4-BE49-F238E27FC236}">
                <a16:creationId xmlns:a16="http://schemas.microsoft.com/office/drawing/2014/main" id="{1F520E55-9DA4-CA0F-73E7-30AAA7A7B85D}"/>
              </a:ext>
            </a:extLst>
          </p:cNvPr>
          <p:cNvSpPr txBox="1">
            <a:spLocks/>
          </p:cNvSpPr>
          <p:nvPr/>
        </p:nvSpPr>
        <p:spPr>
          <a:xfrm>
            <a:off x="371475" y="153706"/>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2800" dirty="0">
                <a:latin typeface="Times New Roman" panose="02020603050405020304" pitchFamily="18" charset="0"/>
                <a:cs typeface="Times New Roman" panose="02020603050405020304" pitchFamily="18" charset="0"/>
              </a:rPr>
              <a:t>Exploratory Data Analysis (2 of 3)</a:t>
            </a:r>
          </a:p>
        </p:txBody>
      </p:sp>
      <p:sp>
        <p:nvSpPr>
          <p:cNvPr id="16" name="TextBox 15">
            <a:extLst>
              <a:ext uri="{FF2B5EF4-FFF2-40B4-BE49-F238E27FC236}">
                <a16:creationId xmlns:a16="http://schemas.microsoft.com/office/drawing/2014/main" id="{763C2B96-7F95-4D5A-802F-DF21A613B991}"/>
              </a:ext>
            </a:extLst>
          </p:cNvPr>
          <p:cNvSpPr txBox="1"/>
          <p:nvPr/>
        </p:nvSpPr>
        <p:spPr>
          <a:xfrm>
            <a:off x="8571535" y="5969673"/>
            <a:ext cx="2152320" cy="369332"/>
          </a:xfrm>
          <a:prstGeom prst="rect">
            <a:avLst/>
          </a:prstGeom>
          <a:noFill/>
        </p:spPr>
        <p:txBody>
          <a:bodyPr wrap="none" rtlCol="0">
            <a:spAutoFit/>
          </a:bodyPr>
          <a:lstStyle/>
          <a:p>
            <a:r>
              <a:rPr lang="en-US" dirty="0"/>
              <a:t>Correlation Heatmap</a:t>
            </a:r>
          </a:p>
        </p:txBody>
      </p:sp>
    </p:spTree>
    <p:extLst>
      <p:ext uri="{BB962C8B-B14F-4D97-AF65-F5344CB8AC3E}">
        <p14:creationId xmlns:p14="http://schemas.microsoft.com/office/powerpoint/2010/main" val="1345777636"/>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5CD487DC4ED41B8412010B6AFA7BC" ma:contentTypeVersion="2" ma:contentTypeDescription="Create a new document." ma:contentTypeScope="" ma:versionID="51468041dbc5bc1cc882fb2f6bb11cac">
  <xsd:schema xmlns:xsd="http://www.w3.org/2001/XMLSchema" xmlns:xs="http://www.w3.org/2001/XMLSchema" xmlns:p="http://schemas.microsoft.com/office/2006/metadata/properties" xmlns:ns3="2fcbf0f5-e064-4873-b1a9-47e79535b686" targetNamespace="http://schemas.microsoft.com/office/2006/metadata/properties" ma:root="true" ma:fieldsID="e16e4ff0ad3bf39b29a0bf1e876e8d24" ns3:_="">
    <xsd:import namespace="2fcbf0f5-e064-4873-b1a9-47e79535b68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bf0f5-e064-4873-b1a9-47e79535b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E3C878-061A-4C94-AC8B-6B91D5F460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bf0f5-e064-4873-b1a9-47e79535b6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E88F59-CE43-47C7-BE9A-FD312497268A}">
  <ds:schemaRefs>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purl.org/dc/terms/"/>
    <ds:schemaRef ds:uri="http://www.w3.org/XML/1998/namespace"/>
    <ds:schemaRef ds:uri="http://schemas.microsoft.com/office/infopath/2007/PartnerControls"/>
    <ds:schemaRef ds:uri="2fcbf0f5-e064-4873-b1a9-47e79535b686"/>
    <ds:schemaRef ds:uri="http://purl.org/dc/elements/1.1/"/>
  </ds:schemaRefs>
</ds:datastoreItem>
</file>

<file path=customXml/itemProps3.xml><?xml version="1.0" encoding="utf-8"?>
<ds:datastoreItem xmlns:ds="http://schemas.openxmlformats.org/officeDocument/2006/customXml" ds:itemID="{53EB5C6A-A51B-4BA4-92A7-3CF4E5A6C0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3351</TotalTime>
  <Words>2717</Words>
  <Application>Microsoft Macintosh PowerPoint</Application>
  <PresentationFormat>Widescreen</PresentationFormat>
  <Paragraphs>297</Paragraphs>
  <Slides>23</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Aptos</vt:lpstr>
      <vt:lpstr>Aptos Narrow</vt:lpstr>
      <vt:lpstr>Arial</vt:lpstr>
      <vt:lpstr>Calibri</vt:lpstr>
      <vt:lpstr>Cambria</vt:lpstr>
      <vt:lpstr>IBM Plex Sans</vt:lpstr>
      <vt:lpstr>IBM Plex Sans Light</vt:lpstr>
      <vt:lpstr>IBM Plex Sans SemiBold</vt:lpstr>
      <vt:lpstr>Saira Condensed Condensed Light</vt:lpstr>
      <vt:lpstr>Saira Condensed Condensed SemiBold</vt:lpstr>
      <vt:lpstr>System Font Regular</vt:lpstr>
      <vt:lpstr>Times New Roman</vt:lpstr>
      <vt:lpstr>Wingdings</vt:lpstr>
      <vt:lpstr>Office Theme</vt:lpstr>
      <vt:lpstr>Diabetes Classification</vt:lpstr>
      <vt:lpstr>Team Members</vt:lpstr>
      <vt:lpstr>Agenda</vt:lpstr>
      <vt:lpstr>PowerPoint Presentation</vt:lpstr>
      <vt:lpstr>PowerPoint Presentation</vt:lpstr>
      <vt:lpstr>PowerPoint Presentation</vt:lpstr>
      <vt:lpstr>Data Cleaning &amp;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Fields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Komal Wavhal</cp:lastModifiedBy>
  <cp:revision>197</cp:revision>
  <dcterms:created xsi:type="dcterms:W3CDTF">2022-06-10T19:28:06Z</dcterms:created>
  <dcterms:modified xsi:type="dcterms:W3CDTF">2024-12-09T13:22:17Z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0x010100C2F5CD487DC4ED41B8412010B6AFA7BC</vt:lpwstr>
  </property>
  <property fmtid="{D5CDD505-2E9C-101B-9397-08002B2CF9AE}" pid="3" name="MSIP_Label_a73fd474-4f3c-44ed-88fb-5cc4bd2471bf_Enabled">
    <vt:lpwstr>true</vt:lpwstr>
  </property>
  <property fmtid="{D5CDD505-2E9C-101B-9397-08002B2CF9AE}" pid="4" name="MSIP_Label_a73fd474-4f3c-44ed-88fb-5cc4bd2471bf_SetDate">
    <vt:lpwstr>2023-09-11T14:25:29Z</vt:lpwstr>
  </property>
  <property fmtid="{D5CDD505-2E9C-101B-9397-08002B2CF9AE}" pid="5" name="MSIP_Label_a73fd474-4f3c-44ed-88fb-5cc4bd2471bf_Method">
    <vt:lpwstr>Standard</vt:lpwstr>
  </property>
  <property fmtid="{D5CDD505-2E9C-101B-9397-08002B2CF9AE}" pid="6" name="MSIP_Label_a73fd474-4f3c-44ed-88fb-5cc4bd2471bf_Name">
    <vt:lpwstr>defa4170-0d19-0005-0004-bc88714345d2</vt:lpwstr>
  </property>
  <property fmtid="{D5CDD505-2E9C-101B-9397-08002B2CF9AE}" pid="7" name="MSIP_Label_a73fd474-4f3c-44ed-88fb-5cc4bd2471bf_SiteId">
    <vt:lpwstr>8d1a69ec-03b5-4345-ae21-dad112f5fb4f</vt:lpwstr>
  </property>
  <property fmtid="{D5CDD505-2E9C-101B-9397-08002B2CF9AE}" pid="8" name="MSIP_Label_a73fd474-4f3c-44ed-88fb-5cc4bd2471bf_ActionId">
    <vt:lpwstr>2b247f71-13b3-467d-9701-7068ec931c57</vt:lpwstr>
  </property>
  <property fmtid="{D5CDD505-2E9C-101B-9397-08002B2CF9AE}" pid="9" name="MSIP_Label_a73fd474-4f3c-44ed-88fb-5cc4bd2471bf_ContentBits">
    <vt:lpwstr>0</vt:lpwstr>
  </property>
</Properties>
</file>